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2" r:id="rId2"/>
    <p:sldId id="293" r:id="rId3"/>
    <p:sldId id="264" r:id="rId4"/>
    <p:sldId id="265" r:id="rId5"/>
    <p:sldId id="294" r:id="rId6"/>
    <p:sldId id="267" r:id="rId7"/>
    <p:sldId id="268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8C37A-2082-4B0D-92F6-CB781D720CDA}" type="datetimeFigureOut">
              <a:rPr lang="en-GB" smtClean="0"/>
              <a:t>05/10/2019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613B4-CF96-4FCF-ADBE-8FDD098785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946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1458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60b6835b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g60b6835b7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Exciting project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Y7 first to try it</a:t>
            </a:r>
            <a:endParaRPr/>
          </a:p>
        </p:txBody>
      </p:sp>
      <p:sp>
        <p:nvSpPr>
          <p:cNvPr id="138" name="Google Shape;138;g60b6835b7a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0418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1629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5803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60b6835b7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60b6835b7a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60b6835b7a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6330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1006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8536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4659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83958D-95FC-4A64-8610-4206AB2729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A1C4BB0-AFF4-4C0F-86FD-69B0C6AA71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024A40-F485-4DFC-A33F-14D1151D6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D4818-FBE7-4DC2-B8B4-AD50A6DCC993}" type="datetimeFigureOut">
              <a:rPr lang="en-GB" smtClean="0"/>
              <a:t>05/10/2019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9444F3-0E78-453F-B2AF-F35151267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54D8E0-8F8A-4980-AC00-8D9B38C08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88B6-1AF3-4052-A984-56BEBE4D6B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603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298137-DDDE-40E0-B76B-DF32CD80A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CDFF78E-4EDE-4868-8D81-CA70FABBD9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339A6AD-9476-403F-839A-32C000AB6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D4818-FBE7-4DC2-B8B4-AD50A6DCC993}" type="datetimeFigureOut">
              <a:rPr lang="en-GB" smtClean="0"/>
              <a:t>05/10/2019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8AB21C-CA6F-4698-A341-C9831384E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DFF7A1-AF3B-4AC2-8AD9-7B5BB7B34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88B6-1AF3-4052-A984-56BEBE4D6B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969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4B9D6D2-4F99-4F19-AF34-94BF3F432C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02535D8-8403-4C54-A48D-4C640B9FB5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BCBD00-5109-4594-94C7-E7F1F1FE1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D4818-FBE7-4DC2-B8B4-AD50A6DCC993}" type="datetimeFigureOut">
              <a:rPr lang="en-GB" smtClean="0"/>
              <a:t>05/10/2019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0B511C-3776-464C-B092-0D26FD652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14355D-0BCD-4BF5-99D7-5EF66C0EB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88B6-1AF3-4052-A984-56BEBE4D6B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781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6A6388-CF4E-4442-9D1E-43E97700A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CA421-2D2C-4C90-9F9E-CFFC273C0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DBE4B00-6699-447E-BD85-D178E3727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D4818-FBE7-4DC2-B8B4-AD50A6DCC993}" type="datetimeFigureOut">
              <a:rPr lang="en-GB" smtClean="0"/>
              <a:t>05/10/2019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CD354D-9FCC-4F7B-B958-0BB68B1F8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8B5638-310C-444D-B5C6-D75E3AA47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88B6-1AF3-4052-A984-56BEBE4D6B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188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98C0F5-1F38-40C1-AB74-B0CD55494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9066082-2C2A-4A42-917C-E1C82D5F9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3869086-6D6D-4E71-8B7D-678184D87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D4818-FBE7-4DC2-B8B4-AD50A6DCC993}" type="datetimeFigureOut">
              <a:rPr lang="en-GB" smtClean="0"/>
              <a:t>05/10/2019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5E00FB-0FA9-42C6-BF3B-8BFFD3C22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76D446-7875-41DD-ADEF-2776C8179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88B6-1AF3-4052-A984-56BEBE4D6B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349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D9C508-85AE-40E4-9C01-992065A9B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16C953-4B2C-44E1-8605-28962FDD51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E4E76A1-F397-46BD-93EA-168AFC2F45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E654A2B-4941-42F1-9284-C86937F1D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D4818-FBE7-4DC2-B8B4-AD50A6DCC993}" type="datetimeFigureOut">
              <a:rPr lang="en-GB" smtClean="0"/>
              <a:t>05/10/2019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A59F6F-6D84-47A2-B708-8E0448DCE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D5EC641-08E2-4390-A7CB-E5BAA647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88B6-1AF3-4052-A984-56BEBE4D6B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247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547405-05CC-4240-8CC3-710250655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C49750C-784A-4D40-84D2-6619B3900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74DBA9A-BFA3-4C2D-A1DA-07118A697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EA62723-9791-4596-94F1-130BF835FA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B5B3AC0-371F-4E41-A179-1034C47C8E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86498A5-19C4-4F52-8E03-7690079FC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D4818-FBE7-4DC2-B8B4-AD50A6DCC993}" type="datetimeFigureOut">
              <a:rPr lang="en-GB" smtClean="0"/>
              <a:t>05/10/2019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9B2582D-251C-4912-9B84-52B282B0B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18EBEF3-EFAA-4997-A42D-D06EEE358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88B6-1AF3-4052-A984-56BEBE4D6B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40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F6E593-6DFE-4212-A718-FF015B78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F6909D1-5E10-4460-B7C2-AEF9720A3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D4818-FBE7-4DC2-B8B4-AD50A6DCC993}" type="datetimeFigureOut">
              <a:rPr lang="en-GB" smtClean="0"/>
              <a:t>05/10/2019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B5E29B6-E2BD-45A5-B2F4-0650B8423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E7C62B7-F8E7-44A0-892C-8DC46AD17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88B6-1AF3-4052-A984-56BEBE4D6B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635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158DA2F-A15C-415E-912C-4C4D2C766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D4818-FBE7-4DC2-B8B4-AD50A6DCC993}" type="datetimeFigureOut">
              <a:rPr lang="en-GB" smtClean="0"/>
              <a:t>05/10/2019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EF5C4DB-A67A-43A0-81E2-21F8247CC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74AC263-1A3C-48E3-BC49-FA0225F34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88B6-1AF3-4052-A984-56BEBE4D6B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988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B03BA2-357A-47FF-A0D9-43F59196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20CEEE-52F8-4CAC-B9D8-1D97E9FAC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7E997F0-DF43-4943-8CA9-B0EBA3F68E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A13AAA9-D10F-4A2B-910F-2ADAC0757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D4818-FBE7-4DC2-B8B4-AD50A6DCC993}" type="datetimeFigureOut">
              <a:rPr lang="en-GB" smtClean="0"/>
              <a:t>05/10/2019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DBD9C3E-1B64-4F1B-AC7E-B5CCBFD07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14D9D9C-10B0-424E-AF2E-49C3A5093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88B6-1AF3-4052-A984-56BEBE4D6B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231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F75160-6311-44BE-BA79-9E68E905C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F49C606-0A38-4496-980C-0241AB42E6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E84A689-A7ED-4DAA-A1F3-E4958D85BF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3C48707-7005-4991-9625-B165BDD40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D4818-FBE7-4DC2-B8B4-AD50A6DCC993}" type="datetimeFigureOut">
              <a:rPr lang="en-GB" smtClean="0"/>
              <a:t>05/10/2019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0F446FE-9A72-4680-8E51-98CE51A45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1A7BAC6-EE51-4E09-B7FE-7A49698D2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88B6-1AF3-4052-A984-56BEBE4D6B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123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EE94A95-91BB-42BA-8C3E-AD18C7E0A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975983D-3157-4DFE-906A-612A1E3CE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BA2528-0AB0-4F60-9680-52EF5AB73D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D4818-FBE7-4DC2-B8B4-AD50A6DCC993}" type="datetimeFigureOut">
              <a:rPr lang="en-GB" smtClean="0"/>
              <a:t>05/10/2019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64C7D2-5197-4997-85AC-0CDC1A1486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7E4C07-0F2C-452D-81D7-906CB0FD6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D88B6-1AF3-4052-A984-56BEBE4D6B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781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aEyjRmCV6ck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A structured way of ‘going beyond’ your subject in an academic way.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b="1" u="sng"/>
              <a:t>Extra-curricular</a:t>
            </a:r>
            <a:endParaRPr b="1" u="sng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‘On top’ of the curriculum – e.g. sports activities.</a:t>
            </a:r>
            <a:endParaRPr/>
          </a:p>
        </p:txBody>
      </p:sp>
      <p:sp>
        <p:nvSpPr>
          <p:cNvPr id="134" name="Google Shape;134;p19"/>
          <p:cNvSpPr txBox="1"/>
          <p:nvPr/>
        </p:nvSpPr>
        <p:spPr>
          <a:xfrm>
            <a:off x="838200" y="579100"/>
            <a:ext cx="9167700" cy="14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103A6"/>
              </a:buClr>
              <a:buSzPts val="4455"/>
              <a:buFont typeface="Calibri"/>
              <a:buNone/>
            </a:pPr>
            <a:r>
              <a:rPr lang="en-GB" sz="4455" b="1">
                <a:solidFill>
                  <a:srgbClr val="C103A6"/>
                </a:solidFill>
                <a:latin typeface="Calibri"/>
                <a:ea typeface="Calibri"/>
                <a:cs typeface="Calibri"/>
                <a:sym typeface="Calibri"/>
              </a:rPr>
              <a:t>The Super-curriculum at J6th</a:t>
            </a:r>
            <a:endParaRPr sz="4455" b="1">
              <a:solidFill>
                <a:srgbClr val="C103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00002" y="569341"/>
            <a:ext cx="2781600" cy="29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0"/>
          <p:cNvSpPr txBox="1"/>
          <p:nvPr/>
        </p:nvSpPr>
        <p:spPr>
          <a:xfrm>
            <a:off x="5535750" y="223975"/>
            <a:ext cx="5545500" cy="22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Intellectual curiosity beyond what you are being taught in college (to pass exams!)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Desire to learn more and ask questions</a:t>
            </a:r>
            <a:endParaRPr sz="2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 proactive, independent and self-motivated students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0"/>
          <p:cNvSpPr/>
          <p:nvPr/>
        </p:nvSpPr>
        <p:spPr>
          <a:xfrm>
            <a:off x="5604826" y="4943703"/>
            <a:ext cx="4953300" cy="10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333333"/>
                </a:solidFill>
                <a:latin typeface="Georgia"/>
                <a:ea typeface="Georgia"/>
                <a:cs typeface="Georgia"/>
                <a:sym typeface="Georgia"/>
              </a:rPr>
              <a:t>curriculum (n.)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"a course, especially a fixed course of study at a college, university, or school," 1824, from a Modern Latin transferred use of classical Latin </a:t>
            </a:r>
            <a:r>
              <a:rPr lang="en-GB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curriculum</a:t>
            </a: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"a running course" (also "a fast chariot, racing car"), from </a:t>
            </a:r>
            <a:r>
              <a:rPr lang="en-GB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currere</a:t>
            </a: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"to run”.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98389" y="3870755"/>
            <a:ext cx="2784815" cy="2551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B05BF"/>
              </a:buClr>
              <a:buSzPts val="4400"/>
              <a:buFont typeface="Calibri"/>
              <a:buNone/>
            </a:pPr>
            <a:r>
              <a:rPr lang="en-GB" b="1">
                <a:solidFill>
                  <a:srgbClr val="BB05BF"/>
                </a:solidFill>
              </a:rPr>
              <a:t>Wider reading and thinking</a:t>
            </a:r>
            <a:endParaRPr/>
          </a:p>
        </p:txBody>
      </p:sp>
      <p:sp>
        <p:nvSpPr>
          <p:cNvPr id="149" name="Google Shape;14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Academic and enrichment focus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Dedicated wider reading and thinking lists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Super-curricular noticeboard and emails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Lunchtime Lectures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Future Learn courses</a:t>
            </a:r>
            <a:endParaRPr/>
          </a:p>
          <a:p>
            <a:pPr marL="228600" lvl="0" indent="-508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solidFill>
                <a:srgbClr val="BB05BF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solidFill>
                <a:srgbClr val="BB05BF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BB05BF"/>
              </a:buClr>
              <a:buSzPts val="2800"/>
              <a:buNone/>
            </a:pPr>
            <a:r>
              <a:rPr lang="en-GB" b="1">
                <a:solidFill>
                  <a:srgbClr val="BB05BF"/>
                </a:solidFill>
              </a:rPr>
              <a:t>Other resources: </a:t>
            </a:r>
            <a:r>
              <a:rPr lang="en-GB"/>
              <a:t>Oxplore, Hay Levels, Oxford University podcasts</a:t>
            </a:r>
            <a:endParaRPr/>
          </a:p>
        </p:txBody>
      </p:sp>
      <p:pic>
        <p:nvPicPr>
          <p:cNvPr id="150" name="Google Shape;15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90858" y="1411066"/>
            <a:ext cx="3031141" cy="2156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1" descr="cid:image001.png@01D45FB3.251625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47432" y="3567577"/>
            <a:ext cx="1943704" cy="1298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>
            <a:spLocks noGrp="1"/>
          </p:cNvSpPr>
          <p:nvPr>
            <p:ph type="ctrTitle"/>
          </p:nvPr>
        </p:nvSpPr>
        <p:spPr>
          <a:xfrm>
            <a:off x="5068000" y="4777776"/>
            <a:ext cx="6858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Calibri"/>
              <a:buNone/>
            </a:pPr>
            <a:r>
              <a:rPr lang="en-GB" sz="2520"/>
              <a:t>All Year 12 will be expected to attend two lectures or complete two Future Learn courses as a minimum per year.  Your engagement will be discussed in your tutorials.</a:t>
            </a:r>
            <a:endParaRPr/>
          </a:p>
        </p:txBody>
      </p:sp>
      <p:pic>
        <p:nvPicPr>
          <p:cNvPr id="157" name="Google Shape;15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9725" y="332789"/>
            <a:ext cx="8980032" cy="4074973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2"/>
          <p:cNvSpPr txBox="1"/>
          <p:nvPr/>
        </p:nvSpPr>
        <p:spPr>
          <a:xfrm>
            <a:off x="562450" y="5782425"/>
            <a:ext cx="30000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>
                <a:solidFill>
                  <a:schemeClr val="hlink"/>
                </a:solidFill>
                <a:hlinkClick r:id="rId4"/>
              </a:rPr>
              <a:t>https://www.youtube.com/watch?v=aEyjRmCV6ck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425" y="339875"/>
            <a:ext cx="6781800" cy="193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4950" y="2366625"/>
            <a:ext cx="5880407" cy="415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48299" y="1934050"/>
            <a:ext cx="4035349" cy="3478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>
            <a:spLocks noGrp="1"/>
          </p:cNvSpPr>
          <p:nvPr>
            <p:ph type="body" idx="1"/>
          </p:nvPr>
        </p:nvSpPr>
        <p:spPr>
          <a:xfrm>
            <a:off x="295475" y="404571"/>
            <a:ext cx="10515600" cy="29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Every other Thursday (starting 26</a:t>
            </a:r>
            <a:r>
              <a:rPr lang="en-GB" baseline="30000"/>
              <a:t>th</a:t>
            </a:r>
            <a:r>
              <a:rPr lang="en-GB"/>
              <a:t> September)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SF3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12:40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b="1"/>
              <a:t>Thursday 26th September</a:t>
            </a:r>
            <a:r>
              <a:rPr lang="en-GB"/>
              <a:t> - Haematology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b="1"/>
              <a:t>Thursday 10th October</a:t>
            </a:r>
            <a:r>
              <a:rPr lang="en-GB"/>
              <a:t> - Mary Wollstonecraft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Coming up: Maths, Victorian Literature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sz="2400" b="1"/>
              <a:t>Check your emails for updates and sign in at the lecture as proof of attendance.</a:t>
            </a:r>
            <a:endParaRPr sz="2400" b="1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72" name="Google Shape;17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16475" y="463750"/>
            <a:ext cx="3909925" cy="261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Debating Matters </a:t>
            </a:r>
            <a:endParaRPr/>
          </a:p>
        </p:txBody>
      </p:sp>
      <p:sp>
        <p:nvSpPr>
          <p:cNvPr id="178" name="Google Shape;178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Every other Thursday starting Thursday 3</a:t>
            </a:r>
            <a:r>
              <a:rPr lang="en-GB" baseline="30000"/>
              <a:t>rd</a:t>
            </a:r>
            <a:r>
              <a:rPr lang="en-GB"/>
              <a:t> October in SF3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Email expressions of interest</a:t>
            </a:r>
            <a:endParaRPr/>
          </a:p>
        </p:txBody>
      </p:sp>
      <p:pic>
        <p:nvPicPr>
          <p:cNvPr id="179" name="Google Shape;17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41400" y="3690875"/>
            <a:ext cx="2855700" cy="262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6"/>
          <p:cNvSpPr txBox="1">
            <a:spLocks noGrp="1"/>
          </p:cNvSpPr>
          <p:nvPr>
            <p:ph type="title"/>
          </p:nvPr>
        </p:nvSpPr>
        <p:spPr>
          <a:xfrm>
            <a:off x="2117430" y="1781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B05BF"/>
              </a:buClr>
              <a:buSzPts val="4400"/>
              <a:buFont typeface="Calibri"/>
              <a:buNone/>
            </a:pPr>
            <a:r>
              <a:rPr lang="en-GB" b="1">
                <a:solidFill>
                  <a:srgbClr val="BB05BF"/>
                </a:solidFill>
              </a:rPr>
              <a:t>HE Plus at J6th</a:t>
            </a:r>
            <a:endParaRPr/>
          </a:p>
        </p:txBody>
      </p:sp>
      <p:sp>
        <p:nvSpPr>
          <p:cNvPr id="185" name="Google Shape;185;p26"/>
          <p:cNvSpPr txBox="1">
            <a:spLocks noGrp="1"/>
          </p:cNvSpPr>
          <p:nvPr>
            <p:ph type="body" idx="1"/>
          </p:nvPr>
        </p:nvSpPr>
        <p:spPr>
          <a:xfrm>
            <a:off x="2082210" y="1292041"/>
            <a:ext cx="7957141" cy="3468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Y12 scheme – self-selecting, run by Cambridge University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Encourages students to ‘go beyond’ their subject in order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sz="2400"/>
              <a:t>to make competitive University applications to high-tariff Universities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Compile a record of super-curricular engagement for personal statement</a:t>
            </a:r>
            <a:endParaRPr/>
          </a:p>
        </p:txBody>
      </p:sp>
      <p:pic>
        <p:nvPicPr>
          <p:cNvPr id="186" name="Google Shape;18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8078" y="4219372"/>
            <a:ext cx="4146947" cy="2058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76978" y="3743326"/>
            <a:ext cx="3607926" cy="284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274</Words>
  <Application>Microsoft Office PowerPoint</Application>
  <PresentationFormat>Widescreen</PresentationFormat>
  <Paragraphs>54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Georgia</vt:lpstr>
      <vt:lpstr>Office Theme</vt:lpstr>
      <vt:lpstr>PowerPoint Presentation</vt:lpstr>
      <vt:lpstr>PowerPoint Presentation</vt:lpstr>
      <vt:lpstr>Wider reading and thinking</vt:lpstr>
      <vt:lpstr>All Year 12 will be expected to attend two lectures or complete two Future Learn courses as a minimum per year.  Your engagement will be discussed in your tutorials.</vt:lpstr>
      <vt:lpstr>PowerPoint Presentation</vt:lpstr>
      <vt:lpstr>PowerPoint Presentation</vt:lpstr>
      <vt:lpstr>Debating Matters </vt:lpstr>
      <vt:lpstr>HE Plus at J6th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and well done</dc:title>
  <dc:creator>C Gardiner</dc:creator>
  <cp:lastModifiedBy>Chloe</cp:lastModifiedBy>
  <cp:revision>9</cp:revision>
  <dcterms:created xsi:type="dcterms:W3CDTF">2019-09-16T15:28:04Z</dcterms:created>
  <dcterms:modified xsi:type="dcterms:W3CDTF">2019-10-05T20:05:28Z</dcterms:modified>
</cp:coreProperties>
</file>