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4"/>
  </p:notes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ddd01a556d_1_10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2ddd01a556d_1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58" name="Google Shape;358;g2ddd01a556d_1_10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e6d32059e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e6d32059e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e6d32059e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e6d32059e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ddd01a556d_1_65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2ddd01a556d_1_6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The content covers a range of techniques and knowledge that will be valuable in a wide range of contexts in work, life and further study.</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Emphasise the idea that Core Maths will support students taking new A-Level subjects with increased mathematical content.</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The approach stresses the importance of problem solving; showing students how the mathematics they studied to GCSE (and some carefully chosen additional content) can be applied to real-world problems.</a:t>
            </a:r>
            <a:endParaRPr/>
          </a:p>
        </p:txBody>
      </p:sp>
      <p:sp>
        <p:nvSpPr>
          <p:cNvPr id="432" name="Google Shape;432;g2ddd01a556d_1_65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ddd01a556d_1_20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2ddd01a556d_1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SzPts val="1100"/>
              <a:buFont typeface="Arial"/>
              <a:buNone/>
            </a:pPr>
            <a:endParaRPr sz="1200">
              <a:solidFill>
                <a:schemeClr val="dk1"/>
              </a:solidFill>
              <a:latin typeface="Arial"/>
              <a:ea typeface="Arial"/>
              <a:cs typeface="Arial"/>
              <a:sym typeface="Arial"/>
            </a:endParaRPr>
          </a:p>
        </p:txBody>
      </p:sp>
      <p:sp>
        <p:nvSpPr>
          <p:cNvPr id="365" name="Google Shape;365;g2ddd01a556d_1_20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e6d32059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e6d32059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e6d32059e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e6d32059e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e6d32059e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e6d32059e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e6d32059e3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e6d32059e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e6d32059e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e6d32059e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e6d32059e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e6d32059e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e6d32059e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e6d32059e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bg>
      <p:bgPr>
        <a:solidFill>
          <a:srgbClr val="4FBCBF"/>
        </a:solidFill>
        <a:effectLst/>
      </p:bgPr>
    </p:bg>
    <p:spTree>
      <p:nvGrpSpPr>
        <p:cNvPr id="1" name="Shape 50"/>
        <p:cNvGrpSpPr/>
        <p:nvPr/>
      </p:nvGrpSpPr>
      <p:grpSpPr>
        <a:xfrm>
          <a:off x="0" y="0"/>
          <a:ext cx="0" cy="0"/>
          <a:chOff x="0" y="0"/>
          <a:chExt cx="0" cy="0"/>
        </a:xfrm>
      </p:grpSpPr>
      <p:pic>
        <p:nvPicPr>
          <p:cNvPr id="51" name="Google Shape;51;p13" descr="Core Maths Powerpoint Header Abreviated.png"/>
          <p:cNvPicPr preferRelativeResize="0"/>
          <p:nvPr/>
        </p:nvPicPr>
        <p:blipFill rotWithShape="1">
          <a:blip r:embed="rId2">
            <a:alphaModFix/>
          </a:blip>
          <a:srcRect/>
          <a:stretch/>
        </p:blipFill>
        <p:spPr>
          <a:xfrm>
            <a:off x="0" y="4"/>
            <a:ext cx="9144000" cy="1350169"/>
          </a:xfrm>
          <a:prstGeom prst="rect">
            <a:avLst/>
          </a:prstGeom>
          <a:noFill/>
          <a:ln>
            <a:noFill/>
          </a:ln>
        </p:spPr>
      </p:pic>
      <p:sp>
        <p:nvSpPr>
          <p:cNvPr id="52" name="Google Shape;52;p13"/>
          <p:cNvSpPr txBox="1">
            <a:spLocks noGrp="1"/>
          </p:cNvSpPr>
          <p:nvPr>
            <p:ph type="body" idx="1"/>
          </p:nvPr>
        </p:nvSpPr>
        <p:spPr>
          <a:xfrm>
            <a:off x="1440001" y="1890000"/>
            <a:ext cx="6400800" cy="1885800"/>
          </a:xfrm>
          <a:prstGeom prst="rect">
            <a:avLst/>
          </a:prstGeom>
          <a:noFill/>
          <a:ln>
            <a:noFill/>
          </a:ln>
        </p:spPr>
        <p:txBody>
          <a:bodyPr spcFirstLastPara="1" wrap="square" lIns="0" tIns="0" rIns="0" bIns="0" anchor="t" anchorCtr="0">
            <a:noAutofit/>
          </a:bodyPr>
          <a:lstStyle>
            <a:lvl1pPr marL="457200" marR="0" lvl="0" indent="-228600" algn="l" rtl="0">
              <a:lnSpc>
                <a:spcPct val="126923"/>
              </a:lnSpc>
              <a:spcBef>
                <a:spcPts val="0"/>
              </a:spcBef>
              <a:spcAft>
                <a:spcPts val="0"/>
              </a:spcAft>
              <a:buClr>
                <a:srgbClr val="FFFFFF"/>
              </a:buClr>
              <a:buSzPts val="2000"/>
              <a:buFont typeface="Verdana"/>
              <a:buNone/>
              <a:defRPr sz="2000" b="1" i="0" u="none" strike="noStrike" cap="none">
                <a:solidFill>
                  <a:srgbClr val="FFFFFF"/>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Slide">
  <p:cSld name="Bullet Point Slide">
    <p:spTree>
      <p:nvGrpSpPr>
        <p:cNvPr id="1" name="Shape 53"/>
        <p:cNvGrpSpPr/>
        <p:nvPr/>
      </p:nvGrpSpPr>
      <p:grpSpPr>
        <a:xfrm>
          <a:off x="0" y="0"/>
          <a:ext cx="0" cy="0"/>
          <a:chOff x="0" y="0"/>
          <a:chExt cx="0" cy="0"/>
        </a:xfrm>
      </p:grpSpPr>
      <p:sp>
        <p:nvSpPr>
          <p:cNvPr id="54" name="Google Shape;54;p14"/>
          <p:cNvSpPr txBox="1">
            <a:spLocks noGrp="1"/>
          </p:cNvSpPr>
          <p:nvPr>
            <p:ph type="body" idx="1"/>
          </p:nvPr>
        </p:nvSpPr>
        <p:spPr>
          <a:xfrm>
            <a:off x="1440000" y="675000"/>
            <a:ext cx="7010400" cy="400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2000" b="1" i="0" u="none" strike="noStrike" cap="none">
                <a:solidFill>
                  <a:srgbClr val="4FBCBF"/>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pic>
        <p:nvPicPr>
          <p:cNvPr id="55" name="Google Shape;55;p14" descr="Core Maths Powerpoint Footer.png"/>
          <p:cNvPicPr preferRelativeResize="0"/>
          <p:nvPr/>
        </p:nvPicPr>
        <p:blipFill rotWithShape="1">
          <a:blip r:embed="rId2">
            <a:alphaModFix/>
          </a:blip>
          <a:srcRect/>
          <a:stretch/>
        </p:blipFill>
        <p:spPr>
          <a:xfrm>
            <a:off x="-1" y="3793332"/>
            <a:ext cx="9144000" cy="1350169"/>
          </a:xfrm>
          <a:prstGeom prst="rect">
            <a:avLst/>
          </a:prstGeom>
          <a:noFill/>
          <a:ln>
            <a:noFill/>
          </a:ln>
        </p:spPr>
      </p:pic>
      <p:sp>
        <p:nvSpPr>
          <p:cNvPr id="56" name="Google Shape;56;p14"/>
          <p:cNvSpPr txBox="1">
            <a:spLocks noGrp="1"/>
          </p:cNvSpPr>
          <p:nvPr>
            <p:ph type="body" idx="2"/>
          </p:nvPr>
        </p:nvSpPr>
        <p:spPr>
          <a:xfrm>
            <a:off x="1116001" y="1215000"/>
            <a:ext cx="7342200" cy="2914800"/>
          </a:xfrm>
          <a:prstGeom prst="rect">
            <a:avLst/>
          </a:prstGeom>
          <a:noFill/>
          <a:ln>
            <a:noFill/>
          </a:ln>
        </p:spPr>
        <p:txBody>
          <a:bodyPr spcFirstLastPara="1" wrap="square" lIns="0" tIns="0" rIns="0" bIns="0" anchor="t" anchorCtr="0">
            <a:noAutofit/>
          </a:bodyPr>
          <a:lstStyle>
            <a:lvl1pPr marL="457200" marR="0" lvl="0" indent="-361950" algn="l" rtl="0">
              <a:lnSpc>
                <a:spcPct val="100000"/>
              </a:lnSpc>
              <a:spcBef>
                <a:spcPts val="0"/>
              </a:spcBef>
              <a:spcAft>
                <a:spcPts val="0"/>
              </a:spcAft>
              <a:buClr>
                <a:srgbClr val="4FBCBF"/>
              </a:buClr>
              <a:buSzPts val="2100"/>
              <a:buFont typeface="Arial"/>
              <a:buChar char="▪"/>
              <a:defRPr sz="1700" b="0" i="0" u="none" strike="noStrike" cap="none">
                <a:solidFill>
                  <a:srgbClr val="000000"/>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100"/>
              <a:buFont typeface="Arial"/>
              <a:buNone/>
              <a:defRPr sz="1700" b="0" i="0" u="none" strike="noStrike" cap="none">
                <a:solidFill>
                  <a:srgbClr val="000000"/>
                </a:solidFill>
                <a:latin typeface="Verdana"/>
                <a:ea typeface="Verdana"/>
                <a:cs typeface="Verdana"/>
                <a:sym typeface="Verdana"/>
              </a:defRPr>
            </a:lvl2pPr>
            <a:lvl3pPr marL="1371600" marR="0" lvl="2" indent="-228600" algn="l" rtl="0">
              <a:lnSpc>
                <a:spcPct val="100000"/>
              </a:lnSpc>
              <a:spcBef>
                <a:spcPts val="0"/>
              </a:spcBef>
              <a:spcAft>
                <a:spcPts val="0"/>
              </a:spcAft>
              <a:buClr>
                <a:srgbClr val="000000"/>
              </a:buClr>
              <a:buSzPts val="1100"/>
              <a:buFont typeface="Arial"/>
              <a:buNone/>
              <a:defRPr sz="1700" b="0" i="0" u="none" strike="noStrike" cap="none">
                <a:solidFill>
                  <a:srgbClr val="000000"/>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100"/>
              <a:buFont typeface="Arial"/>
              <a:buNone/>
              <a:defRPr sz="1700" b="0" i="0" u="none" strike="noStrike" cap="none">
                <a:solidFill>
                  <a:srgbClr val="000000"/>
                </a:solidFill>
                <a:latin typeface="Verdana"/>
                <a:ea typeface="Verdana"/>
                <a:cs typeface="Verdana"/>
                <a:sym typeface="Verdana"/>
              </a:defRPr>
            </a:lvl4pPr>
            <a:lvl5pPr marL="2286000" marR="0" lvl="4" indent="-228600" algn="l" rtl="0">
              <a:lnSpc>
                <a:spcPct val="100000"/>
              </a:lnSpc>
              <a:spcBef>
                <a:spcPts val="0"/>
              </a:spcBef>
              <a:spcAft>
                <a:spcPts val="0"/>
              </a:spcAft>
              <a:buClr>
                <a:srgbClr val="000000"/>
              </a:buClr>
              <a:buSzPts val="1100"/>
              <a:buFont typeface="Arial"/>
              <a:buNone/>
              <a:defRPr sz="1700" b="0" i="0" u="none" strike="noStrike" cap="none">
                <a:solidFill>
                  <a:srgbClr val="000000"/>
                </a:solidFill>
                <a:latin typeface="Verdana"/>
                <a:ea typeface="Verdana"/>
                <a:cs typeface="Verdana"/>
                <a:sym typeface="Verdana"/>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57"/>
        <p:cNvGrpSpPr/>
        <p:nvPr/>
      </p:nvGrpSpPr>
      <p:grpSpPr>
        <a:xfrm>
          <a:off x="0" y="0"/>
          <a:ext cx="0" cy="0"/>
          <a:chOff x="0" y="0"/>
          <a:chExt cx="0" cy="0"/>
        </a:xfrm>
      </p:grpSpPr>
      <p:pic>
        <p:nvPicPr>
          <p:cNvPr id="58" name="Google Shape;58;p15" descr="Core Maths Powerpoint Footer.png"/>
          <p:cNvPicPr preferRelativeResize="0"/>
          <p:nvPr/>
        </p:nvPicPr>
        <p:blipFill rotWithShape="1">
          <a:blip r:embed="rId2">
            <a:alphaModFix/>
          </a:blip>
          <a:srcRect/>
          <a:stretch/>
        </p:blipFill>
        <p:spPr>
          <a:xfrm>
            <a:off x="-1" y="3793332"/>
            <a:ext cx="9144000" cy="13501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359"/>
        <p:cNvGrpSpPr/>
        <p:nvPr/>
      </p:nvGrpSpPr>
      <p:grpSpPr>
        <a:xfrm>
          <a:off x="0" y="0"/>
          <a:ext cx="0" cy="0"/>
          <a:chOff x="0" y="0"/>
          <a:chExt cx="0" cy="0"/>
        </a:xfrm>
      </p:grpSpPr>
      <p:sp>
        <p:nvSpPr>
          <p:cNvPr id="360" name="Google Shape;360;p51"/>
          <p:cNvSpPr txBox="1">
            <a:spLocks noGrp="1"/>
          </p:cNvSpPr>
          <p:nvPr>
            <p:ph type="body" idx="1"/>
          </p:nvPr>
        </p:nvSpPr>
        <p:spPr>
          <a:xfrm>
            <a:off x="1440001" y="1890000"/>
            <a:ext cx="6400800" cy="1885800"/>
          </a:xfrm>
          <a:prstGeom prst="rect">
            <a:avLst/>
          </a:prstGeom>
          <a:noFill/>
          <a:ln>
            <a:noFill/>
          </a:ln>
        </p:spPr>
        <p:txBody>
          <a:bodyPr spcFirstLastPara="1" wrap="square" lIns="0" tIns="0" rIns="0" bIns="0" anchor="t" anchorCtr="0">
            <a:noAutofit/>
          </a:bodyPr>
          <a:lstStyle/>
          <a:p>
            <a:pPr marL="0" lvl="0" indent="0" algn="l" rtl="0">
              <a:lnSpc>
                <a:spcPct val="126923"/>
              </a:lnSpc>
              <a:spcBef>
                <a:spcPts val="0"/>
              </a:spcBef>
              <a:spcAft>
                <a:spcPts val="0"/>
              </a:spcAft>
              <a:buClr>
                <a:srgbClr val="FFFFFF"/>
              </a:buClr>
              <a:buSzPts val="2000"/>
              <a:buFont typeface="Verdana"/>
              <a:buNone/>
            </a:pPr>
            <a:endParaRPr/>
          </a:p>
        </p:txBody>
      </p:sp>
      <p:pic>
        <p:nvPicPr>
          <p:cNvPr id="361" name="Google Shape;361;p51" descr="Core_Maths_Screensaver_1600x900px_FAW.jpg"/>
          <p:cNvPicPr preferRelativeResize="0"/>
          <p:nvPr/>
        </p:nvPicPr>
        <p:blipFill rotWithShape="1">
          <a:blip r:embed="rId3">
            <a:alphaModFix/>
          </a:blip>
          <a:srcRect/>
          <a:stretch/>
        </p:blipFill>
        <p:spPr>
          <a:xfrm>
            <a:off x="0" y="0"/>
            <a:ext cx="9143998"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0"/>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2" name="Google Shape;422;p60"/>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23" name="Google Shape;423;p60"/>
          <p:cNvPicPr preferRelativeResize="0"/>
          <p:nvPr/>
        </p:nvPicPr>
        <p:blipFill>
          <a:blip r:embed="rId3">
            <a:alphaModFix/>
          </a:blip>
          <a:stretch>
            <a:fillRect/>
          </a:stretch>
        </p:blipFill>
        <p:spPr>
          <a:xfrm>
            <a:off x="45750" y="23800"/>
            <a:ext cx="8763000" cy="509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61"/>
          <p:cNvPicPr preferRelativeResize="0"/>
          <p:nvPr/>
        </p:nvPicPr>
        <p:blipFill>
          <a:blip r:embed="rId3">
            <a:alphaModFix/>
          </a:blip>
          <a:stretch>
            <a:fillRect/>
          </a:stretch>
        </p:blipFill>
        <p:spPr>
          <a:xfrm>
            <a:off x="152400" y="152400"/>
            <a:ext cx="8560276" cy="481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2"/>
          <p:cNvSpPr/>
          <p:nvPr/>
        </p:nvSpPr>
        <p:spPr>
          <a:xfrm>
            <a:off x="1380225" y="5200"/>
            <a:ext cx="6593809" cy="5145892"/>
          </a:xfrm>
          <a:custGeom>
            <a:avLst/>
            <a:gdLst/>
            <a:ahLst/>
            <a:cxnLst/>
            <a:rect l="l" t="t" r="r" b="b"/>
            <a:pathLst>
              <a:path w="9158068" h="6907237" extrusionOk="0">
                <a:moveTo>
                  <a:pt x="3657600" y="6893169"/>
                </a:moveTo>
                <a:lnTo>
                  <a:pt x="9158068" y="309489"/>
                </a:lnTo>
                <a:lnTo>
                  <a:pt x="9158068" y="0"/>
                </a:lnTo>
                <a:lnTo>
                  <a:pt x="0" y="14067"/>
                </a:lnTo>
                <a:lnTo>
                  <a:pt x="0" y="6907237"/>
                </a:lnTo>
                <a:lnTo>
                  <a:pt x="3657600" y="6893169"/>
                </a:lnTo>
                <a:close/>
              </a:path>
            </a:pathLst>
          </a:custGeom>
          <a:solidFill>
            <a:srgbClr val="D9D2E9"/>
          </a:solidFill>
          <a:ln w="25400" cap="flat" cmpd="sng">
            <a:solidFill>
              <a:srgbClr val="FFC000"/>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p:txBody>
      </p:sp>
      <p:sp>
        <p:nvSpPr>
          <p:cNvPr id="435" name="Google Shape;435;p62"/>
          <p:cNvSpPr txBox="1"/>
          <p:nvPr/>
        </p:nvSpPr>
        <p:spPr>
          <a:xfrm rot="-1847886">
            <a:off x="1308353" y="29598"/>
            <a:ext cx="2971791" cy="145453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National Insurance</a:t>
            </a:r>
            <a:endParaRPr sz="1100" b="0" i="0" u="none" strike="noStrike" cap="none">
              <a:solidFill>
                <a:srgbClr val="000000"/>
              </a:solidFill>
              <a:latin typeface="Arial"/>
              <a:ea typeface="Arial"/>
              <a:cs typeface="Arial"/>
              <a:sym typeface="Arial"/>
            </a:endParaRPr>
          </a:p>
        </p:txBody>
      </p:sp>
      <p:sp>
        <p:nvSpPr>
          <p:cNvPr id="436" name="Google Shape;436;p62"/>
          <p:cNvSpPr txBox="1"/>
          <p:nvPr/>
        </p:nvSpPr>
        <p:spPr>
          <a:xfrm rot="1449519">
            <a:off x="4083419" y="579951"/>
            <a:ext cx="2971672" cy="76178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Mortgages</a:t>
            </a:r>
            <a:endParaRPr sz="1100" b="0" i="0" u="none" strike="noStrike" cap="none">
              <a:solidFill>
                <a:srgbClr val="000000"/>
              </a:solidFill>
              <a:latin typeface="Arial"/>
              <a:ea typeface="Arial"/>
              <a:cs typeface="Arial"/>
              <a:sym typeface="Arial"/>
            </a:endParaRPr>
          </a:p>
        </p:txBody>
      </p:sp>
      <p:sp>
        <p:nvSpPr>
          <p:cNvPr id="437" name="Google Shape;437;p62"/>
          <p:cNvSpPr txBox="1"/>
          <p:nvPr/>
        </p:nvSpPr>
        <p:spPr>
          <a:xfrm rot="-404172">
            <a:off x="5120792" y="3486565"/>
            <a:ext cx="2971916" cy="76186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Income Tax</a:t>
            </a:r>
            <a:endParaRPr sz="1100" b="0" i="0" u="none" strike="noStrike" cap="none">
              <a:solidFill>
                <a:srgbClr val="000000"/>
              </a:solidFill>
              <a:latin typeface="Arial"/>
              <a:ea typeface="Arial"/>
              <a:cs typeface="Arial"/>
              <a:sym typeface="Arial"/>
            </a:endParaRPr>
          </a:p>
        </p:txBody>
      </p:sp>
      <p:sp>
        <p:nvSpPr>
          <p:cNvPr id="438" name="Google Shape;438;p62"/>
          <p:cNvSpPr txBox="1"/>
          <p:nvPr/>
        </p:nvSpPr>
        <p:spPr>
          <a:xfrm rot="698878">
            <a:off x="1259233" y="3692783"/>
            <a:ext cx="2971800" cy="145465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Student Loans</a:t>
            </a:r>
            <a:endParaRPr sz="1100" b="0" i="0" u="none" strike="noStrike" cap="none">
              <a:solidFill>
                <a:srgbClr val="000000"/>
              </a:solidFill>
              <a:latin typeface="Arial"/>
              <a:ea typeface="Arial"/>
              <a:cs typeface="Arial"/>
              <a:sym typeface="Arial"/>
            </a:endParaRPr>
          </a:p>
        </p:txBody>
      </p:sp>
      <p:sp>
        <p:nvSpPr>
          <p:cNvPr id="439" name="Google Shape;439;p62"/>
          <p:cNvSpPr txBox="1"/>
          <p:nvPr/>
        </p:nvSpPr>
        <p:spPr>
          <a:xfrm rot="3422292">
            <a:off x="5513117" y="958815"/>
            <a:ext cx="2971991" cy="76197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Credit Cards</a:t>
            </a:r>
            <a:endParaRPr sz="1100" b="0" i="0" u="none" strike="noStrike" cap="none">
              <a:solidFill>
                <a:srgbClr val="000000"/>
              </a:solidFill>
              <a:latin typeface="Arial"/>
              <a:ea typeface="Arial"/>
              <a:cs typeface="Arial"/>
              <a:sym typeface="Arial"/>
            </a:endParaRPr>
          </a:p>
        </p:txBody>
      </p:sp>
      <p:sp>
        <p:nvSpPr>
          <p:cNvPr id="440" name="Google Shape;440;p62"/>
          <p:cNvSpPr txBox="1"/>
          <p:nvPr/>
        </p:nvSpPr>
        <p:spPr>
          <a:xfrm>
            <a:off x="3058481" y="1122757"/>
            <a:ext cx="2971800" cy="762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Profit/Loss</a:t>
            </a:r>
            <a:endParaRPr sz="1100" b="0" i="0" u="none" strike="noStrike" cap="none">
              <a:solidFill>
                <a:srgbClr val="000000"/>
              </a:solidFill>
              <a:latin typeface="Arial"/>
              <a:ea typeface="Arial"/>
              <a:cs typeface="Arial"/>
              <a:sym typeface="Arial"/>
            </a:endParaRPr>
          </a:p>
        </p:txBody>
      </p:sp>
      <p:sp>
        <p:nvSpPr>
          <p:cNvPr id="441" name="Google Shape;441;p62"/>
          <p:cNvSpPr txBox="1"/>
          <p:nvPr/>
        </p:nvSpPr>
        <p:spPr>
          <a:xfrm>
            <a:off x="3260379" y="4423876"/>
            <a:ext cx="3738600" cy="762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Import/Export</a:t>
            </a:r>
            <a:endParaRPr sz="1100" b="0" i="0" u="none" strike="noStrike" cap="none">
              <a:solidFill>
                <a:srgbClr val="000000"/>
              </a:solidFill>
              <a:latin typeface="Arial"/>
              <a:ea typeface="Arial"/>
              <a:cs typeface="Arial"/>
              <a:sym typeface="Arial"/>
            </a:endParaRPr>
          </a:p>
        </p:txBody>
      </p:sp>
      <p:sp>
        <p:nvSpPr>
          <p:cNvPr id="442" name="Google Shape;442;p62"/>
          <p:cNvSpPr txBox="1"/>
          <p:nvPr/>
        </p:nvSpPr>
        <p:spPr>
          <a:xfrm rot="1312302">
            <a:off x="1149154" y="2423514"/>
            <a:ext cx="3269540" cy="76192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Spreadsheets</a:t>
            </a:r>
            <a:endParaRPr sz="1100" b="0" i="0" u="none" strike="noStrike" cap="none">
              <a:solidFill>
                <a:srgbClr val="000000"/>
              </a:solidFill>
              <a:latin typeface="Arial"/>
              <a:ea typeface="Arial"/>
              <a:cs typeface="Arial"/>
              <a:sym typeface="Arial"/>
            </a:endParaRPr>
          </a:p>
        </p:txBody>
      </p:sp>
      <p:sp>
        <p:nvSpPr>
          <p:cNvPr id="443" name="Google Shape;443;p62"/>
          <p:cNvSpPr txBox="1"/>
          <p:nvPr/>
        </p:nvSpPr>
        <p:spPr>
          <a:xfrm rot="-1802945">
            <a:off x="4648374" y="2414910"/>
            <a:ext cx="2971592" cy="76196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Currency</a:t>
            </a:r>
            <a:endParaRPr sz="1100" b="0" i="0" u="none" strike="noStrike" cap="none">
              <a:solidFill>
                <a:srgbClr val="000000"/>
              </a:solidFill>
              <a:latin typeface="Arial"/>
              <a:ea typeface="Arial"/>
              <a:cs typeface="Arial"/>
              <a:sym typeface="Arial"/>
            </a:endParaRPr>
          </a:p>
        </p:txBody>
      </p:sp>
      <p:sp>
        <p:nvSpPr>
          <p:cNvPr id="444" name="Google Shape;444;p62"/>
          <p:cNvSpPr txBox="1"/>
          <p:nvPr/>
        </p:nvSpPr>
        <p:spPr>
          <a:xfrm rot="997002">
            <a:off x="3417036" y="2089886"/>
            <a:ext cx="2972014" cy="76199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Research</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2"/>
          <p:cNvSpPr/>
          <p:nvPr/>
        </p:nvSpPr>
        <p:spPr>
          <a:xfrm>
            <a:off x="1132449" y="-21101"/>
            <a:ext cx="6868551" cy="5180428"/>
          </a:xfrm>
          <a:custGeom>
            <a:avLst/>
            <a:gdLst/>
            <a:ahLst/>
            <a:cxnLst/>
            <a:rect l="l" t="t" r="r" b="b"/>
            <a:pathLst>
              <a:path w="9158068" h="6907237" extrusionOk="0">
                <a:moveTo>
                  <a:pt x="3657600" y="6893169"/>
                </a:moveTo>
                <a:lnTo>
                  <a:pt x="9158068" y="309489"/>
                </a:lnTo>
                <a:lnTo>
                  <a:pt x="9158068" y="0"/>
                </a:lnTo>
                <a:lnTo>
                  <a:pt x="0" y="14067"/>
                </a:lnTo>
                <a:lnTo>
                  <a:pt x="0" y="6907237"/>
                </a:lnTo>
                <a:lnTo>
                  <a:pt x="3657600" y="6893169"/>
                </a:lnTo>
                <a:close/>
              </a:path>
            </a:pathLst>
          </a:custGeom>
          <a:solidFill>
            <a:srgbClr val="FFC000"/>
          </a:solidFill>
          <a:ln w="25400" cap="flat" cmpd="sng">
            <a:solidFill>
              <a:srgbClr val="FFC000"/>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p:txBody>
      </p:sp>
      <p:sp>
        <p:nvSpPr>
          <p:cNvPr id="368" name="Google Shape;368;p52"/>
          <p:cNvSpPr/>
          <p:nvPr/>
        </p:nvSpPr>
        <p:spPr>
          <a:xfrm>
            <a:off x="1252025" y="228601"/>
            <a:ext cx="6629400" cy="503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351C75"/>
                </a:solidFill>
                <a:latin typeface="Verdana"/>
                <a:ea typeface="Verdana"/>
                <a:cs typeface="Verdana"/>
                <a:sym typeface="Verdana"/>
              </a:rPr>
              <a:t>WHAT IS CORE MATHS?</a:t>
            </a:r>
            <a:endParaRPr sz="1100" b="0" i="0" u="none" strike="noStrike" cap="none">
              <a:solidFill>
                <a:srgbClr val="351C7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D4D4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D4D4F"/>
                </a:solidFill>
                <a:latin typeface="Comic Sans MS"/>
                <a:ea typeface="Comic Sans MS"/>
                <a:cs typeface="Comic Sans MS"/>
                <a:sym typeface="Comic Sans MS"/>
              </a:rPr>
              <a:t>Core Maths is a Level 3 course for students who achieve a Grade 5 or above pass at GCSE Maths. The qualification is designed to prepare students for the mathematical demands of work study and life.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D4D4F"/>
                </a:solidFill>
                <a:latin typeface="Comic Sans MS"/>
                <a:ea typeface="Comic Sans MS"/>
                <a:cs typeface="Comic Sans MS"/>
                <a:sym typeface="Comic Sans MS"/>
              </a:rPr>
              <a:t>It's a major part of the government's plan to increase participation post 16 and raise mathematical standards. The ambition is for the majority of students to continue studying maths until 18 years old.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D4D4F"/>
                </a:solidFill>
                <a:latin typeface="Comic Sans MS"/>
                <a:ea typeface="Comic Sans MS"/>
                <a:cs typeface="Comic Sans MS"/>
                <a:sym typeface="Comic Sans MS"/>
              </a:rPr>
              <a:t>The course has been developed with employers, universities and professional bodies as valuable preparation for higher education and employment.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3"/>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4" name="Google Shape;374;p53"/>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375" name="Google Shape;375;p53"/>
          <p:cNvPicPr preferRelativeResize="0"/>
          <p:nvPr/>
        </p:nvPicPr>
        <p:blipFill>
          <a:blip r:embed="rId3">
            <a:alphaModFix/>
          </a:blip>
          <a:stretch>
            <a:fillRect/>
          </a:stretch>
        </p:blipFill>
        <p:spPr>
          <a:xfrm>
            <a:off x="0" y="-162925"/>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4"/>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1" name="Google Shape;381;p54"/>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382" name="Google Shape;382;p5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5"/>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8" name="Google Shape;388;p55"/>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389" name="Google Shape;389;p55"/>
          <p:cNvPicPr preferRelativeResize="0"/>
          <p:nvPr/>
        </p:nvPicPr>
        <p:blipFill>
          <a:blip r:embed="rId3">
            <a:alphaModFix/>
          </a:blip>
          <a:stretch>
            <a:fillRect/>
          </a:stretch>
        </p:blipFill>
        <p:spPr>
          <a:xfrm>
            <a:off x="134200" y="75475"/>
            <a:ext cx="8751000" cy="4922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395" name="Google Shape;395;p5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1" name="Google Shape;401;p57"/>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02" name="Google Shape;402;p57"/>
          <p:cNvPicPr preferRelativeResize="0"/>
          <p:nvPr/>
        </p:nvPicPr>
        <p:blipFill>
          <a:blip r:embed="rId3">
            <a:alphaModFix/>
          </a:blip>
          <a:stretch>
            <a:fillRect/>
          </a:stretch>
        </p:blipFill>
        <p:spPr>
          <a:xfrm>
            <a:off x="115025" y="64700"/>
            <a:ext cx="8722250" cy="490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8" name="Google Shape;408;p58"/>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09" name="Google Shape;409;p58"/>
          <p:cNvPicPr preferRelativeResize="0"/>
          <p:nvPr/>
        </p:nvPicPr>
        <p:blipFill>
          <a:blip r:embed="rId3">
            <a:alphaModFix/>
          </a:blip>
          <a:stretch>
            <a:fillRect/>
          </a:stretch>
        </p:blipFill>
        <p:spPr>
          <a:xfrm>
            <a:off x="289700" y="162950"/>
            <a:ext cx="8672176" cy="487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5" name="Google Shape;415;p59"/>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16" name="Google Shape;416;p59"/>
          <p:cNvPicPr preferRelativeResize="0"/>
          <p:nvPr/>
        </p:nvPicPr>
        <p:blipFill>
          <a:blip r:embed="rId3">
            <a:alphaModFix/>
          </a:blip>
          <a:stretch>
            <a:fillRect/>
          </a:stretch>
        </p:blipFill>
        <p:spPr>
          <a:xfrm>
            <a:off x="258800" y="145575"/>
            <a:ext cx="8693500" cy="48901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Words>
  <Application>Microsoft Office PowerPoint</Application>
  <PresentationFormat>On-screen Show (16:9)</PresentationFormat>
  <Paragraphs>24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Comic Sans MS</vt:lpstr>
      <vt:lpstr>Verdana</vt:lpstr>
      <vt:lpstr>Calibri</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Gardiner</dc:creator>
  <cp:lastModifiedBy>A Grewar</cp:lastModifiedBy>
  <cp:revision>1</cp:revision>
  <dcterms:modified xsi:type="dcterms:W3CDTF">2024-10-17T16:03:30Z</dcterms:modified>
</cp:coreProperties>
</file>