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6b80fe031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6b80fe031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45800" y="1349400"/>
            <a:ext cx="3000000" cy="2644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400"/>
              </a:spcBef>
              <a:spcAft>
                <a:spcPts val="0"/>
              </a:spcAft>
              <a:buNone/>
            </a:pPr>
            <a:r>
              <a:rPr b="1" lang="en-GB" sz="1300">
                <a:solidFill>
                  <a:schemeClr val="dk1"/>
                </a:solidFill>
              </a:rPr>
              <a:t> Mini Themed Digital Sketchbook</a:t>
            </a:r>
            <a:endParaRPr b="1" sz="1300">
              <a:solidFill>
                <a:schemeClr val="dk1"/>
              </a:solidFill>
            </a:endParaRPr>
          </a:p>
          <a:p>
            <a:pPr indent="-298450" lvl="0" marL="457200" rtl="0" algn="l">
              <a:lnSpc>
                <a:spcPct val="115000"/>
              </a:lnSpc>
              <a:spcBef>
                <a:spcPts val="1200"/>
              </a:spcBef>
              <a:spcAft>
                <a:spcPts val="0"/>
              </a:spcAft>
              <a:buClr>
                <a:schemeClr val="dk1"/>
              </a:buClr>
              <a:buSzPts val="1100"/>
              <a:buChar char="●"/>
            </a:pPr>
            <a:r>
              <a:rPr lang="en-GB" sz="1100">
                <a:solidFill>
                  <a:schemeClr val="dk1"/>
                </a:solidFill>
              </a:rPr>
              <a:t>Choose a theme you love (e.g., nature, urban life, dreams).</a:t>
            </a:r>
            <a:br>
              <a:rPr lang="en-GB" sz="1100">
                <a:solidFill>
                  <a:schemeClr val="dk1"/>
                </a:solidFill>
              </a:rPr>
            </a:br>
            <a:endParaRPr sz="1100">
              <a:solidFill>
                <a:schemeClr val="dk1"/>
              </a:solidFill>
            </a:endParaRPr>
          </a:p>
          <a:p>
            <a:pPr indent="-298450" lvl="0" marL="457200" rtl="0" algn="l">
              <a:lnSpc>
                <a:spcPct val="115000"/>
              </a:lnSpc>
              <a:spcBef>
                <a:spcPts val="0"/>
              </a:spcBef>
              <a:spcAft>
                <a:spcPts val="0"/>
              </a:spcAft>
              <a:buClr>
                <a:schemeClr val="dk1"/>
              </a:buClr>
              <a:buSzPts val="1100"/>
              <a:buChar char="●"/>
            </a:pPr>
            <a:r>
              <a:rPr lang="en-GB" sz="1100">
                <a:solidFill>
                  <a:schemeClr val="dk1"/>
                </a:solidFill>
              </a:rPr>
              <a:t>Aim for 5-6 photographs per week, with each piece exploring different  lighting, compositional techniques and different ways of exploring your theme.</a:t>
            </a:r>
            <a:br>
              <a:rPr lang="en-GB" sz="1100">
                <a:solidFill>
                  <a:schemeClr val="dk1"/>
                </a:solidFill>
              </a:rPr>
            </a:br>
            <a:endParaRPr sz="1100">
              <a:solidFill>
                <a:schemeClr val="dk1"/>
              </a:solidFill>
            </a:endParaRPr>
          </a:p>
          <a:p>
            <a:pPr indent="0" lvl="0" marL="457200" rtl="0" algn="l">
              <a:lnSpc>
                <a:spcPct val="115000"/>
              </a:lnSpc>
              <a:spcBef>
                <a:spcPts val="1200"/>
              </a:spcBef>
              <a:spcAft>
                <a:spcPts val="1200"/>
              </a:spcAft>
              <a:buNone/>
            </a:pPr>
            <a:r>
              <a:t/>
            </a:r>
            <a:endParaRPr sz="1100">
              <a:solidFill>
                <a:schemeClr val="dk1"/>
              </a:solidFill>
            </a:endParaRPr>
          </a:p>
        </p:txBody>
      </p:sp>
      <p:sp>
        <p:nvSpPr>
          <p:cNvPr id="55" name="Google Shape;55;p13"/>
          <p:cNvSpPr txBox="1"/>
          <p:nvPr/>
        </p:nvSpPr>
        <p:spPr>
          <a:xfrm>
            <a:off x="3183000" y="1368000"/>
            <a:ext cx="3000000" cy="4695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400"/>
              </a:spcBef>
              <a:spcAft>
                <a:spcPts val="0"/>
              </a:spcAft>
              <a:buNone/>
            </a:pPr>
            <a:r>
              <a:rPr b="1" lang="en-GB" sz="1300">
                <a:solidFill>
                  <a:schemeClr val="dk1"/>
                </a:solidFill>
              </a:rPr>
              <a:t>Shooting Challenges</a:t>
            </a:r>
            <a:endParaRPr b="1" sz="13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GB" sz="1100">
                <a:solidFill>
                  <a:schemeClr val="dk1"/>
                </a:solidFill>
              </a:rPr>
              <a:t>Looking Up</a:t>
            </a:r>
            <a:endParaRPr b="1" sz="1100">
              <a:solidFill>
                <a:schemeClr val="dk1"/>
              </a:solidFill>
            </a:endParaRPr>
          </a:p>
          <a:p>
            <a:pPr indent="-298450" lvl="0" marL="457200" rtl="0" algn="l">
              <a:lnSpc>
                <a:spcPct val="115000"/>
              </a:lnSpc>
              <a:spcBef>
                <a:spcPts val="1200"/>
              </a:spcBef>
              <a:spcAft>
                <a:spcPts val="0"/>
              </a:spcAft>
              <a:buClr>
                <a:schemeClr val="dk1"/>
              </a:buClr>
              <a:buSzPts val="1100"/>
              <a:buChar char="●"/>
            </a:pPr>
            <a:r>
              <a:rPr lang="en-GB" sz="1100">
                <a:solidFill>
                  <a:schemeClr val="dk1"/>
                </a:solidFill>
              </a:rPr>
              <a:t>Photograph the sky, trees, architecture, anything from a worm’s-eye view.</a:t>
            </a:r>
            <a:endParaRPr sz="1100">
              <a:solidFill>
                <a:schemeClr val="dk1"/>
              </a:solidFill>
            </a:endParaRPr>
          </a:p>
          <a:p>
            <a:pPr indent="0" lvl="0" marL="0" rtl="0" algn="l">
              <a:lnSpc>
                <a:spcPct val="115000"/>
              </a:lnSpc>
              <a:spcBef>
                <a:spcPts val="1200"/>
              </a:spcBef>
              <a:spcAft>
                <a:spcPts val="0"/>
              </a:spcAft>
              <a:buNone/>
            </a:pPr>
            <a:r>
              <a:rPr b="1" lang="en-GB" sz="1100">
                <a:solidFill>
                  <a:schemeClr val="dk1"/>
                </a:solidFill>
              </a:rPr>
              <a:t>Self-Portrait Without Your Face</a:t>
            </a:r>
            <a:endParaRPr b="1" sz="1100">
              <a:solidFill>
                <a:schemeClr val="dk1"/>
              </a:solidFill>
            </a:endParaRPr>
          </a:p>
          <a:p>
            <a:pPr indent="-298450" lvl="0" marL="457200" rtl="0" algn="l">
              <a:lnSpc>
                <a:spcPct val="115000"/>
              </a:lnSpc>
              <a:spcBef>
                <a:spcPts val="1200"/>
              </a:spcBef>
              <a:spcAft>
                <a:spcPts val="0"/>
              </a:spcAft>
              <a:buClr>
                <a:schemeClr val="dk1"/>
              </a:buClr>
              <a:buSzPts val="1100"/>
              <a:buChar char="●"/>
            </a:pPr>
            <a:r>
              <a:rPr lang="en-GB" sz="1100">
                <a:solidFill>
                  <a:schemeClr val="dk1"/>
                </a:solidFill>
              </a:rPr>
              <a:t>Tell who you are without showing your face. Instead use objects, places, shadows, or reflection.</a:t>
            </a:r>
            <a:endParaRPr sz="1100">
              <a:solidFill>
                <a:schemeClr val="dk1"/>
              </a:solidFill>
            </a:endParaRPr>
          </a:p>
          <a:p>
            <a:pPr indent="0" lvl="0" marL="0" rtl="0" algn="l">
              <a:lnSpc>
                <a:spcPct val="115000"/>
              </a:lnSpc>
              <a:spcBef>
                <a:spcPts val="1200"/>
              </a:spcBef>
              <a:spcAft>
                <a:spcPts val="0"/>
              </a:spcAft>
              <a:buNone/>
            </a:pPr>
            <a:r>
              <a:rPr b="1" lang="en-GB" sz="1100">
                <a:solidFill>
                  <a:schemeClr val="dk1"/>
                </a:solidFill>
              </a:rPr>
              <a:t>Negative Space</a:t>
            </a:r>
            <a:endParaRPr b="1" sz="1100">
              <a:solidFill>
                <a:schemeClr val="dk1"/>
              </a:solidFill>
            </a:endParaRPr>
          </a:p>
          <a:p>
            <a:pPr indent="-298450" lvl="0" marL="457200" rtl="0" algn="l">
              <a:lnSpc>
                <a:spcPct val="115000"/>
              </a:lnSpc>
              <a:spcBef>
                <a:spcPts val="1200"/>
              </a:spcBef>
              <a:spcAft>
                <a:spcPts val="0"/>
              </a:spcAft>
              <a:buClr>
                <a:schemeClr val="dk1"/>
              </a:buClr>
              <a:buSzPts val="1100"/>
              <a:buChar char="●"/>
            </a:pPr>
            <a:r>
              <a:rPr lang="en-GB" sz="1100">
                <a:solidFill>
                  <a:schemeClr val="dk1"/>
                </a:solidFill>
              </a:rPr>
              <a:t>Use minimalism. One subject, lots of empty space. Focus on composition.</a:t>
            </a:r>
            <a:endParaRPr sz="1100">
              <a:solidFill>
                <a:schemeClr val="dk1"/>
              </a:solidFill>
            </a:endParaRPr>
          </a:p>
          <a:p>
            <a:pPr indent="0" lvl="0" marL="457200" rtl="0" algn="l">
              <a:lnSpc>
                <a:spcPct val="115000"/>
              </a:lnSpc>
              <a:spcBef>
                <a:spcPts val="1200"/>
              </a:spcBef>
              <a:spcAft>
                <a:spcPts val="0"/>
              </a:spcAft>
              <a:buNone/>
            </a:pPr>
            <a:r>
              <a:t/>
            </a:r>
            <a:endParaRPr sz="1100">
              <a:solidFill>
                <a:schemeClr val="dk1"/>
              </a:solidFill>
            </a:endParaRPr>
          </a:p>
          <a:p>
            <a:pPr indent="457200" lvl="0" marL="0" rtl="0" algn="l">
              <a:lnSpc>
                <a:spcPct val="115000"/>
              </a:lnSpc>
              <a:spcBef>
                <a:spcPts val="1200"/>
              </a:spcBef>
              <a:spcAft>
                <a:spcPts val="0"/>
              </a:spcAft>
              <a:buNone/>
            </a:pPr>
            <a:br>
              <a:rPr lang="en-GB" sz="1100">
                <a:solidFill>
                  <a:schemeClr val="dk1"/>
                </a:solidFill>
              </a:rPr>
            </a:br>
            <a:endParaRPr sz="1100">
              <a:solidFill>
                <a:schemeClr val="dk1"/>
              </a:solidFill>
            </a:endParaRPr>
          </a:p>
          <a:p>
            <a:pPr indent="0" lvl="0" marL="457200" rtl="0" algn="l">
              <a:lnSpc>
                <a:spcPct val="115000"/>
              </a:lnSpc>
              <a:spcBef>
                <a:spcPts val="1200"/>
              </a:spcBef>
              <a:spcAft>
                <a:spcPts val="1200"/>
              </a:spcAft>
              <a:buNone/>
            </a:pPr>
            <a:r>
              <a:t/>
            </a:r>
            <a:endParaRPr sz="1100">
              <a:solidFill>
                <a:schemeClr val="dk1"/>
              </a:solidFill>
            </a:endParaRPr>
          </a:p>
        </p:txBody>
      </p:sp>
      <p:sp>
        <p:nvSpPr>
          <p:cNvPr id="56" name="Google Shape;56;p13"/>
          <p:cNvSpPr txBox="1"/>
          <p:nvPr/>
        </p:nvSpPr>
        <p:spPr>
          <a:xfrm>
            <a:off x="6220200" y="1368000"/>
            <a:ext cx="2859000" cy="2060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400"/>
              </a:spcBef>
              <a:spcAft>
                <a:spcPts val="0"/>
              </a:spcAft>
              <a:buNone/>
            </a:pPr>
            <a:r>
              <a:rPr b="1" lang="en-GB" sz="1300">
                <a:solidFill>
                  <a:schemeClr val="dk1"/>
                </a:solidFill>
              </a:rPr>
              <a:t>Visit Exhibitions</a:t>
            </a:r>
            <a:endParaRPr b="1" sz="1300">
              <a:solidFill>
                <a:schemeClr val="dk1"/>
              </a:solidFill>
            </a:endParaRPr>
          </a:p>
          <a:p>
            <a:pPr indent="-298450" lvl="0" marL="457200" rtl="0" algn="l">
              <a:lnSpc>
                <a:spcPct val="115000"/>
              </a:lnSpc>
              <a:spcBef>
                <a:spcPts val="1200"/>
              </a:spcBef>
              <a:spcAft>
                <a:spcPts val="0"/>
              </a:spcAft>
              <a:buClr>
                <a:schemeClr val="dk1"/>
              </a:buClr>
              <a:buSzPts val="1100"/>
              <a:buChar char="●"/>
            </a:pPr>
            <a:r>
              <a:rPr lang="en-GB" sz="1100">
                <a:solidFill>
                  <a:schemeClr val="dk1"/>
                </a:solidFill>
              </a:rPr>
              <a:t>Visit a Photography exhibition.</a:t>
            </a:r>
            <a:br>
              <a:rPr lang="en-GB" sz="1100">
                <a:solidFill>
                  <a:schemeClr val="dk1"/>
                </a:solidFill>
              </a:rPr>
            </a:br>
            <a:endParaRPr sz="1100">
              <a:solidFill>
                <a:schemeClr val="dk1"/>
              </a:solidFill>
            </a:endParaRPr>
          </a:p>
          <a:p>
            <a:pPr indent="-298450" lvl="0" marL="457200" rtl="0" algn="l">
              <a:lnSpc>
                <a:spcPct val="115000"/>
              </a:lnSpc>
              <a:spcBef>
                <a:spcPts val="0"/>
              </a:spcBef>
              <a:spcAft>
                <a:spcPts val="0"/>
              </a:spcAft>
              <a:buClr>
                <a:schemeClr val="dk1"/>
              </a:buClr>
              <a:buSzPts val="1100"/>
              <a:buChar char="●"/>
            </a:pPr>
            <a:r>
              <a:rPr lang="en-GB" sz="1100">
                <a:solidFill>
                  <a:schemeClr val="dk1"/>
                </a:solidFill>
              </a:rPr>
              <a:t>Make notes on the pieces that you like and do not like and suggest why.</a:t>
            </a:r>
            <a:br>
              <a:rPr lang="en-GB" sz="1100">
                <a:solidFill>
                  <a:schemeClr val="dk1"/>
                </a:solidFill>
              </a:rPr>
            </a:br>
            <a:endParaRPr sz="1100">
              <a:solidFill>
                <a:schemeClr val="dk1"/>
              </a:solidFill>
            </a:endParaRPr>
          </a:p>
          <a:p>
            <a:pPr indent="0" lvl="0" marL="457200" rtl="0" algn="l">
              <a:lnSpc>
                <a:spcPct val="115000"/>
              </a:lnSpc>
              <a:spcBef>
                <a:spcPts val="1200"/>
              </a:spcBef>
              <a:spcAft>
                <a:spcPts val="1200"/>
              </a:spcAft>
              <a:buNone/>
            </a:pPr>
            <a:r>
              <a:t/>
            </a:r>
            <a:endParaRPr sz="1100">
              <a:solidFill>
                <a:schemeClr val="dk1"/>
              </a:solidFill>
            </a:endParaRPr>
          </a:p>
        </p:txBody>
      </p:sp>
      <p:sp>
        <p:nvSpPr>
          <p:cNvPr id="57" name="Google Shape;57;p13"/>
          <p:cNvSpPr txBox="1"/>
          <p:nvPr/>
        </p:nvSpPr>
        <p:spPr>
          <a:xfrm>
            <a:off x="259200" y="125400"/>
            <a:ext cx="8625600" cy="50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t>A Level </a:t>
            </a:r>
            <a:r>
              <a:rPr b="1" lang="en-GB" sz="1800"/>
              <a:t>Photography</a:t>
            </a:r>
            <a:r>
              <a:rPr b="1" lang="en-GB" sz="1800"/>
              <a:t> Summer Work</a:t>
            </a:r>
            <a:endParaRPr b="1" sz="1800"/>
          </a:p>
          <a:p>
            <a:pPr indent="0" lvl="0" marL="0" rtl="0" algn="l">
              <a:spcBef>
                <a:spcPts val="0"/>
              </a:spcBef>
              <a:spcAft>
                <a:spcPts val="0"/>
              </a:spcAft>
              <a:buNone/>
            </a:pPr>
            <a:r>
              <a:t/>
            </a:r>
            <a:endParaRPr b="1" sz="700"/>
          </a:p>
          <a:p>
            <a:pPr indent="0" lvl="0" marL="0" rtl="0" algn="l">
              <a:spcBef>
                <a:spcPts val="0"/>
              </a:spcBef>
              <a:spcAft>
                <a:spcPts val="0"/>
              </a:spcAft>
              <a:buNone/>
            </a:pPr>
            <a:r>
              <a:rPr lang="en-GB" sz="1100">
                <a:solidFill>
                  <a:schemeClr val="dk1"/>
                </a:solidFill>
              </a:rPr>
              <a:t>The themes below are suggestions, you may wish to have a go at all three or you may find that you start one but end up on your own creative journey. The purpose of the tasks is simply to make you think about Photography, if you choose to deviate from the list then that is absolutely fine with us.</a:t>
            </a:r>
            <a:r>
              <a:rPr lang="en-GB" sz="1100">
                <a:solidFill>
                  <a:schemeClr val="dk2"/>
                </a:solidFill>
              </a:rPr>
              <a:t> </a:t>
            </a:r>
            <a:endParaRPr sz="1100">
              <a:solidFill>
                <a:schemeClr val="dk2"/>
              </a:solidFill>
            </a:endParaRPr>
          </a:p>
        </p:txBody>
      </p:sp>
      <p:cxnSp>
        <p:nvCxnSpPr>
          <p:cNvPr id="58" name="Google Shape;58;p13"/>
          <p:cNvCxnSpPr/>
          <p:nvPr/>
        </p:nvCxnSpPr>
        <p:spPr>
          <a:xfrm>
            <a:off x="3052800" y="1263000"/>
            <a:ext cx="0" cy="3600000"/>
          </a:xfrm>
          <a:prstGeom prst="straightConnector1">
            <a:avLst/>
          </a:prstGeom>
          <a:noFill/>
          <a:ln cap="flat" cmpd="sng" w="9525">
            <a:solidFill>
              <a:schemeClr val="dk2"/>
            </a:solidFill>
            <a:prstDash val="solid"/>
            <a:round/>
            <a:headEnd len="med" w="med" type="none"/>
            <a:tailEnd len="med" w="med" type="none"/>
          </a:ln>
        </p:spPr>
      </p:cxnSp>
      <p:cxnSp>
        <p:nvCxnSpPr>
          <p:cNvPr id="59" name="Google Shape;59;p13"/>
          <p:cNvCxnSpPr/>
          <p:nvPr/>
        </p:nvCxnSpPr>
        <p:spPr>
          <a:xfrm>
            <a:off x="6183000" y="1293000"/>
            <a:ext cx="0" cy="3600000"/>
          </a:xfrm>
          <a:prstGeom prst="straightConnector1">
            <a:avLst/>
          </a:prstGeom>
          <a:noFill/>
          <a:ln cap="flat" cmpd="sng" w="9525">
            <a:solidFill>
              <a:schemeClr val="dk2"/>
            </a:solidFill>
            <a:prstDash val="solid"/>
            <a:round/>
            <a:headEnd len="med" w="med" type="none"/>
            <a:tailEnd len="med" w="med" type="none"/>
          </a:ln>
        </p:spPr>
      </p:cxn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