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6"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078F8FC-111E-42EE-8DBA-D6B2B3F1D830}" type="datetimeFigureOut">
              <a:rPr lang="en-GB" smtClean="0"/>
              <a:t>02/07/2015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BB0A47-5ECE-4E9E-B42A-B37976ACFF4A}" type="slidenum">
              <a:rPr lang="en-GB" smtClean="0"/>
              <a:t>‹#›</a:t>
            </a:fld>
            <a:endParaRPr lang="en-GB"/>
          </a:p>
        </p:txBody>
      </p:sp>
    </p:spTree>
    <p:extLst>
      <p:ext uri="{BB962C8B-B14F-4D97-AF65-F5344CB8AC3E}">
        <p14:creationId xmlns:p14="http://schemas.microsoft.com/office/powerpoint/2010/main" val="396348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78F8FC-111E-42EE-8DBA-D6B2B3F1D830}" type="datetimeFigureOut">
              <a:rPr lang="en-GB" smtClean="0"/>
              <a:t>02/07/2015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BB0A47-5ECE-4E9E-B42A-B37976ACFF4A}" type="slidenum">
              <a:rPr lang="en-GB" smtClean="0"/>
              <a:t>‹#›</a:t>
            </a:fld>
            <a:endParaRPr lang="en-GB"/>
          </a:p>
        </p:txBody>
      </p:sp>
    </p:spTree>
    <p:extLst>
      <p:ext uri="{BB962C8B-B14F-4D97-AF65-F5344CB8AC3E}">
        <p14:creationId xmlns:p14="http://schemas.microsoft.com/office/powerpoint/2010/main" val="4016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78F8FC-111E-42EE-8DBA-D6B2B3F1D830}" type="datetimeFigureOut">
              <a:rPr lang="en-GB" smtClean="0"/>
              <a:t>02/07/2015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BB0A47-5ECE-4E9E-B42A-B37976ACFF4A}" type="slidenum">
              <a:rPr lang="en-GB" smtClean="0"/>
              <a:t>‹#›</a:t>
            </a:fld>
            <a:endParaRPr lang="en-GB"/>
          </a:p>
        </p:txBody>
      </p:sp>
    </p:spTree>
    <p:extLst>
      <p:ext uri="{BB962C8B-B14F-4D97-AF65-F5344CB8AC3E}">
        <p14:creationId xmlns:p14="http://schemas.microsoft.com/office/powerpoint/2010/main" val="1761393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78F8FC-111E-42EE-8DBA-D6B2B3F1D830}" type="datetimeFigureOut">
              <a:rPr lang="en-GB" smtClean="0"/>
              <a:t>02/07/2015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BB0A47-5ECE-4E9E-B42A-B37976ACFF4A}" type="slidenum">
              <a:rPr lang="en-GB" smtClean="0"/>
              <a:t>‹#›</a:t>
            </a:fld>
            <a:endParaRPr lang="en-GB"/>
          </a:p>
        </p:txBody>
      </p:sp>
    </p:spTree>
    <p:extLst>
      <p:ext uri="{BB962C8B-B14F-4D97-AF65-F5344CB8AC3E}">
        <p14:creationId xmlns:p14="http://schemas.microsoft.com/office/powerpoint/2010/main" val="1628629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78F8FC-111E-42EE-8DBA-D6B2B3F1D830}" type="datetimeFigureOut">
              <a:rPr lang="en-GB" smtClean="0"/>
              <a:t>02/07/2015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BB0A47-5ECE-4E9E-B42A-B37976ACFF4A}" type="slidenum">
              <a:rPr lang="en-GB" smtClean="0"/>
              <a:t>‹#›</a:t>
            </a:fld>
            <a:endParaRPr lang="en-GB"/>
          </a:p>
        </p:txBody>
      </p:sp>
    </p:spTree>
    <p:extLst>
      <p:ext uri="{BB962C8B-B14F-4D97-AF65-F5344CB8AC3E}">
        <p14:creationId xmlns:p14="http://schemas.microsoft.com/office/powerpoint/2010/main" val="605201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078F8FC-111E-42EE-8DBA-D6B2B3F1D830}" type="datetimeFigureOut">
              <a:rPr lang="en-GB" smtClean="0"/>
              <a:t>02/07/2015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BB0A47-5ECE-4E9E-B42A-B37976ACFF4A}" type="slidenum">
              <a:rPr lang="en-GB" smtClean="0"/>
              <a:t>‹#›</a:t>
            </a:fld>
            <a:endParaRPr lang="en-GB"/>
          </a:p>
        </p:txBody>
      </p:sp>
    </p:spTree>
    <p:extLst>
      <p:ext uri="{BB962C8B-B14F-4D97-AF65-F5344CB8AC3E}">
        <p14:creationId xmlns:p14="http://schemas.microsoft.com/office/powerpoint/2010/main" val="3586390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078F8FC-111E-42EE-8DBA-D6B2B3F1D830}" type="datetimeFigureOut">
              <a:rPr lang="en-GB" smtClean="0"/>
              <a:t>02/07/2015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BB0A47-5ECE-4E9E-B42A-B37976ACFF4A}" type="slidenum">
              <a:rPr lang="en-GB" smtClean="0"/>
              <a:t>‹#›</a:t>
            </a:fld>
            <a:endParaRPr lang="en-GB"/>
          </a:p>
        </p:txBody>
      </p:sp>
    </p:spTree>
    <p:extLst>
      <p:ext uri="{BB962C8B-B14F-4D97-AF65-F5344CB8AC3E}">
        <p14:creationId xmlns:p14="http://schemas.microsoft.com/office/powerpoint/2010/main" val="1594637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078F8FC-111E-42EE-8DBA-D6B2B3F1D830}" type="datetimeFigureOut">
              <a:rPr lang="en-GB" smtClean="0"/>
              <a:t>02/07/2015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BB0A47-5ECE-4E9E-B42A-B37976ACFF4A}" type="slidenum">
              <a:rPr lang="en-GB" smtClean="0"/>
              <a:t>‹#›</a:t>
            </a:fld>
            <a:endParaRPr lang="en-GB"/>
          </a:p>
        </p:txBody>
      </p:sp>
    </p:spTree>
    <p:extLst>
      <p:ext uri="{BB962C8B-B14F-4D97-AF65-F5344CB8AC3E}">
        <p14:creationId xmlns:p14="http://schemas.microsoft.com/office/powerpoint/2010/main" val="1521384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78F8FC-111E-42EE-8DBA-D6B2B3F1D830}" type="datetimeFigureOut">
              <a:rPr lang="en-GB" smtClean="0"/>
              <a:t>02/07/2015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BB0A47-5ECE-4E9E-B42A-B37976ACFF4A}" type="slidenum">
              <a:rPr lang="en-GB" smtClean="0"/>
              <a:t>‹#›</a:t>
            </a:fld>
            <a:endParaRPr lang="en-GB"/>
          </a:p>
        </p:txBody>
      </p:sp>
    </p:spTree>
    <p:extLst>
      <p:ext uri="{BB962C8B-B14F-4D97-AF65-F5344CB8AC3E}">
        <p14:creationId xmlns:p14="http://schemas.microsoft.com/office/powerpoint/2010/main" val="2102605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78F8FC-111E-42EE-8DBA-D6B2B3F1D830}" type="datetimeFigureOut">
              <a:rPr lang="en-GB" smtClean="0"/>
              <a:t>02/07/2015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BB0A47-5ECE-4E9E-B42A-B37976ACFF4A}" type="slidenum">
              <a:rPr lang="en-GB" smtClean="0"/>
              <a:t>‹#›</a:t>
            </a:fld>
            <a:endParaRPr lang="en-GB"/>
          </a:p>
        </p:txBody>
      </p:sp>
    </p:spTree>
    <p:extLst>
      <p:ext uri="{BB962C8B-B14F-4D97-AF65-F5344CB8AC3E}">
        <p14:creationId xmlns:p14="http://schemas.microsoft.com/office/powerpoint/2010/main" val="4156542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78F8FC-111E-42EE-8DBA-D6B2B3F1D830}" type="datetimeFigureOut">
              <a:rPr lang="en-GB" smtClean="0"/>
              <a:t>02/07/2015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BB0A47-5ECE-4E9E-B42A-B37976ACFF4A}" type="slidenum">
              <a:rPr lang="en-GB" smtClean="0"/>
              <a:t>‹#›</a:t>
            </a:fld>
            <a:endParaRPr lang="en-GB"/>
          </a:p>
        </p:txBody>
      </p:sp>
    </p:spTree>
    <p:extLst>
      <p:ext uri="{BB962C8B-B14F-4D97-AF65-F5344CB8AC3E}">
        <p14:creationId xmlns:p14="http://schemas.microsoft.com/office/powerpoint/2010/main" val="184938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8F8FC-111E-42EE-8DBA-D6B2B3F1D830}" type="datetimeFigureOut">
              <a:rPr lang="en-GB" smtClean="0"/>
              <a:t>02/07/2015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B0A47-5ECE-4E9E-B42A-B37976ACFF4A}" type="slidenum">
              <a:rPr lang="en-GB" smtClean="0"/>
              <a:t>‹#›</a:t>
            </a:fld>
            <a:endParaRPr lang="en-GB"/>
          </a:p>
        </p:txBody>
      </p:sp>
    </p:spTree>
    <p:extLst>
      <p:ext uri="{BB962C8B-B14F-4D97-AF65-F5344CB8AC3E}">
        <p14:creationId xmlns:p14="http://schemas.microsoft.com/office/powerpoint/2010/main" val="3423895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www.google.co.uk/url?sa=i&amp;rct=j&amp;q=tony+blaire&amp;source=images&amp;cd=&amp;cad=rja&amp;uact=8&amp;docid=C-gEXMTkOg3wXM&amp;tbnid=JwK_rFuDoitgBM:&amp;ved=0CAUQjRw&amp;url=http://en.wikipedia.org/wiki/Impeach_Blair_campaign&amp;ei=6MWZU5OIGKaN0AXG34GYBA&amp;psig=AFQjCNEKUvB436Xi_u8oc6cBgVr7x78fVw&amp;ust=1402672996423771" TargetMode="External"/><Relationship Id="rId3" Type="http://schemas.openxmlformats.org/officeDocument/2006/relationships/image" Target="../media/image2.png"/><Relationship Id="rId7" Type="http://schemas.openxmlformats.org/officeDocument/2006/relationships/hyperlink" Target="http://www.google.co.uk/url?sa=i&amp;rct=j&amp;q=saddam+hussein&amp;source=images&amp;cd=&amp;cad=rja&amp;uact=8&amp;docid=EmlGQPh7SLvl6M&amp;tbnid=Dp5uK9Dv9xBGSM:&amp;ved=0CAUQjRw&amp;url=http://lci.tf1.fr/biographies/saddam-hussein-4883863.html&amp;ei=RcWZU_-lHObt0gWCr4D4CQ&amp;psig=AFQjCNFmKs3THOKla9NW6MBQrvcVzWsw8A&amp;ust=1402672826974926" TargetMode="External"/><Relationship Id="rId12"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www.google.co.uk/url?sa=i&amp;rct=j&amp;q=mods+and+rockers&amp;source=images&amp;cd=&amp;cad=rja&amp;uact=8&amp;docid=-LEHycp4UlVmVM&amp;tbnid=WUl42ynVxGnNLM:&amp;ved=0CAUQjRw&amp;url=http://g325collectiveidentity.wordpress.com/2010/06/01/role-of-the-media-in-demonisation/&amp;ei=xcWZU4rlKsfI0wXzhIG4Dw&amp;psig=AFQjCNEMbbV7ud-yT7SGWexgzLSInYJi8A&amp;ust=1402672955656453" TargetMode="External"/><Relationship Id="rId5" Type="http://schemas.openxmlformats.org/officeDocument/2006/relationships/hyperlink" Target="http://www.google.co.uk/url?sa=i&amp;rct=j&amp;q=bombing+grand+hotel+brighton+1984&amp;source=images&amp;cd=&amp;cad=rja&amp;uact=8&amp;docid=TWXwe4eXQup5YM&amp;tbnid=tJ-wKbz1eQrASM:&amp;ved=0CAUQjRw&amp;url=http://www.theguardian.com/uk/blog/2009/oct/13/brighton-bombing-magee&amp;ei=F8WZU4K_PIaz0QWw_4Bo&amp;psig=AFQjCNGd8r-kd9_fn0woxVXODW4xtCGbPg&amp;ust=1402672786210764" TargetMode="External"/><Relationship Id="rId15" Type="http://schemas.openxmlformats.org/officeDocument/2006/relationships/image" Target="../media/image9.png"/><Relationship Id="rId10" Type="http://schemas.openxmlformats.org/officeDocument/2006/relationships/image" Target="../media/image6.jpeg"/><Relationship Id="rId4" Type="http://schemas.openxmlformats.org/officeDocument/2006/relationships/image" Target="../media/image3.jpeg"/><Relationship Id="rId9" Type="http://schemas.openxmlformats.org/officeDocument/2006/relationships/hyperlink" Target="http://www.google.co.uk/url?sa=i&amp;rct=j&amp;q=winston+churchill&amp;source=images&amp;cd=&amp;cad=rja&amp;uact=8&amp;docid=5kyQGnVKG80Z0M&amp;tbnid=gtxzGJEfXBU9zM:&amp;ved=0CAUQjRw&amp;url=http://listverse.com/2007/11/22/top-25-winston-churchill-quotes/&amp;ei=o8WZU-r4Oe-X0AXw84GoBw&amp;psig=AFQjCNHAxv1oSIF-r0O4dE_eKmYZd0WF8A&amp;ust=1402672926773560" TargetMode="External"/><Relationship Id="rId1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6317"/>
            <a:ext cx="9144000" cy="212365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Making of Modern Britain</a:t>
            </a:r>
          </a:p>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1951-2007</a:t>
            </a:r>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endPar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6416" y="28228"/>
            <a:ext cx="875718" cy="87571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6" y="28228"/>
            <a:ext cx="795761" cy="795761"/>
          </a:xfrm>
          <a:prstGeom prst="rect">
            <a:avLst/>
          </a:prstGeom>
        </p:spPr>
      </p:pic>
      <p:pic>
        <p:nvPicPr>
          <p:cNvPr id="2050" name="Picture 2" descr="http://t2.gstatic.com/images?q=tbn:ANd9GcR0EeyO9uBckz1lfKuw6AwBqSnEN7Vv0AClR-WtOWk4fn5TYAzf:www.netnewsledger.com/wp-content/uploads/2013/04/Margaret-Thatch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5280" y="3030252"/>
            <a:ext cx="1819275" cy="2514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tatic.guim.co.uk/sys-images/Guardian/Pix/pictures/2009/10/13/1255435354305/brightonnewsstory.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1138496"/>
            <a:ext cx="2993369" cy="206282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tf1.fr/mmdia/i/93/7/tf1-lci-saddam-hussein-reagissant-en-plein-tribunal-a-l-annonce-2235937_1713.jpg?v=1">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4161" y="1055520"/>
            <a:ext cx="2942268" cy="16609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8282" y="5982282"/>
            <a:ext cx="875718" cy="875718"/>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6" y="5982282"/>
            <a:ext cx="875718" cy="875718"/>
          </a:xfrm>
          <a:prstGeom prst="rect">
            <a:avLst/>
          </a:prstGeom>
        </p:spPr>
      </p:pic>
      <p:pic>
        <p:nvPicPr>
          <p:cNvPr id="2056" name="Picture 8" descr="http://i1.wp.com/listverse.com/wp-content/uploads/2007/11/42301054-churchill-v-sign-416.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7302" y="3352169"/>
            <a:ext cx="3401627" cy="245309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g325collectiveidentity.files.wordpress.com/2010/06/mods-vs-rockers-scaled1000.jp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44889" y="1315101"/>
            <a:ext cx="2718647" cy="170961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upload.wikimedia.org/wikipedia/commons/7/7d/Tony_Blair.jpg">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00700" y="2716478"/>
            <a:ext cx="1035729" cy="13133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1769082370"/>
              </p:ext>
            </p:extLst>
          </p:nvPr>
        </p:nvGraphicFramePr>
        <p:xfrm>
          <a:off x="983941" y="5982282"/>
          <a:ext cx="7176120" cy="640080"/>
        </p:xfrm>
        <a:graphic>
          <a:graphicData uri="http://schemas.openxmlformats.org/drawingml/2006/table">
            <a:tbl>
              <a:tblPr firstRow="1" bandRow="1">
                <a:tableStyleId>{5C22544A-7EE6-4342-B048-85BDC9FD1C3A}</a:tableStyleId>
              </a:tblPr>
              <a:tblGrid>
                <a:gridCol w="1524000"/>
                <a:gridCol w="1524000"/>
                <a:gridCol w="1524000"/>
                <a:gridCol w="2604120"/>
              </a:tblGrid>
              <a:tr h="370840">
                <a:tc>
                  <a:txBody>
                    <a:bodyPr/>
                    <a:lstStyle/>
                    <a:p>
                      <a:r>
                        <a:rPr lang="en-GB" dirty="0" smtClean="0"/>
                        <a:t>POLITICAL</a:t>
                      </a:r>
                      <a:endParaRPr lang="en-GB" dirty="0"/>
                    </a:p>
                  </a:txBody>
                  <a:tcPr/>
                </a:tc>
                <a:tc>
                  <a:txBody>
                    <a:bodyPr/>
                    <a:lstStyle/>
                    <a:p>
                      <a:r>
                        <a:rPr lang="en-GB" dirty="0" smtClean="0"/>
                        <a:t>ECONOMIC</a:t>
                      </a:r>
                      <a:endParaRPr lang="en-GB" dirty="0"/>
                    </a:p>
                  </a:txBody>
                  <a:tcPr/>
                </a:tc>
                <a:tc>
                  <a:txBody>
                    <a:bodyPr/>
                    <a:lstStyle/>
                    <a:p>
                      <a:r>
                        <a:rPr lang="en-GB" dirty="0" smtClean="0"/>
                        <a:t>SOCIAL</a:t>
                      </a:r>
                      <a:endParaRPr lang="en-GB" dirty="0"/>
                    </a:p>
                  </a:txBody>
                  <a:tcPr/>
                </a:tc>
                <a:tc>
                  <a:txBody>
                    <a:bodyPr/>
                    <a:lstStyle/>
                    <a:p>
                      <a:r>
                        <a:rPr lang="en-GB" dirty="0" smtClean="0"/>
                        <a:t>UK’S PLACE IN THE</a:t>
                      </a:r>
                      <a:r>
                        <a:rPr lang="en-GB" baseline="0" dirty="0" smtClean="0"/>
                        <a:t> WORLD</a:t>
                      </a:r>
                      <a:endParaRPr lang="en-GB" dirty="0"/>
                    </a:p>
                  </a:txBody>
                  <a:tcPr/>
                </a:tc>
              </a:tr>
            </a:tbl>
          </a:graphicData>
        </a:graphic>
      </p:graphicFrame>
      <p:sp>
        <p:nvSpPr>
          <p:cNvPr id="3" name="TextBox 2"/>
          <p:cNvSpPr txBox="1"/>
          <p:nvPr/>
        </p:nvSpPr>
        <p:spPr>
          <a:xfrm>
            <a:off x="3649287" y="5158934"/>
            <a:ext cx="2314249" cy="646331"/>
          </a:xfrm>
          <a:prstGeom prst="rect">
            <a:avLst/>
          </a:prstGeom>
          <a:noFill/>
        </p:spPr>
        <p:txBody>
          <a:bodyPr wrap="square" rtlCol="0">
            <a:spAutoFit/>
          </a:bodyPr>
          <a:lstStyle/>
          <a:p>
            <a:r>
              <a:rPr lang="en-GB" dirty="0" smtClean="0"/>
              <a:t>Year 12: 1951-1979</a:t>
            </a:r>
            <a:endParaRPr lang="en-GB" dirty="0"/>
          </a:p>
          <a:p>
            <a:r>
              <a:rPr lang="en-GB" dirty="0" smtClean="0"/>
              <a:t>Year 13 1979-2007</a:t>
            </a:r>
            <a:endParaRPr lang="en-GB" dirty="0"/>
          </a:p>
        </p:txBody>
      </p:sp>
      <p:sp>
        <p:nvSpPr>
          <p:cNvPr id="7" name="AutoShape 2" descr="Image result for E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Image result for E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33432" y="3173857"/>
            <a:ext cx="2345958" cy="1720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6856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p:spPr>
        <p:style>
          <a:lnRef idx="0">
            <a:schemeClr val="accent2"/>
          </a:lnRef>
          <a:fillRef idx="3">
            <a:schemeClr val="accent2"/>
          </a:fillRef>
          <a:effectRef idx="3">
            <a:schemeClr val="accent2"/>
          </a:effectRef>
          <a:fontRef idx="minor">
            <a:schemeClr val="lt1"/>
          </a:fontRef>
        </p:style>
        <p:txBody>
          <a:bodyPr/>
          <a:lstStyle/>
          <a:p>
            <a:r>
              <a:rPr lang="en-GB" dirty="0" smtClean="0"/>
              <a:t>ILT</a:t>
            </a:r>
            <a:endParaRPr lang="en-GB"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pPr marL="0" indent="0">
              <a:buNone/>
            </a:pPr>
            <a:r>
              <a:rPr lang="en-GB" dirty="0" smtClean="0"/>
              <a:t>Winston Churchill</a:t>
            </a:r>
          </a:p>
          <a:p>
            <a:pPr marL="0" indent="0">
              <a:buNone/>
            </a:pPr>
            <a:r>
              <a:rPr lang="en-GB" dirty="0" smtClean="0"/>
              <a:t>Research and find sources that give a positive and negative impression of W C.</a:t>
            </a:r>
          </a:p>
          <a:p>
            <a:pPr marL="0" indent="0">
              <a:buNone/>
            </a:pPr>
            <a:r>
              <a:rPr lang="en-GB" dirty="0" smtClean="0"/>
              <a:t>Try to come up with an overall judgement. </a:t>
            </a:r>
            <a:endParaRPr lang="en-GB" dirty="0"/>
          </a:p>
        </p:txBody>
      </p:sp>
    </p:spTree>
    <p:extLst>
      <p:ext uri="{BB962C8B-B14F-4D97-AF65-F5344CB8AC3E}">
        <p14:creationId xmlns:p14="http://schemas.microsoft.com/office/powerpoint/2010/main" val="3918649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16632"/>
            <a:ext cx="4356484" cy="655564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000" b="1" u="sng" dirty="0" smtClean="0">
                <a:solidFill>
                  <a:schemeClr val="accent6">
                    <a:lumMod val="75000"/>
                  </a:schemeClr>
                </a:solidFill>
              </a:rPr>
              <a:t>Topics to be covered</a:t>
            </a:r>
          </a:p>
          <a:p>
            <a:endParaRPr lang="en-GB" sz="2000" dirty="0"/>
          </a:p>
          <a:p>
            <a:r>
              <a:rPr lang="en-GB" sz="2000" dirty="0" smtClean="0"/>
              <a:t>Prime ministers</a:t>
            </a:r>
          </a:p>
          <a:p>
            <a:r>
              <a:rPr lang="en-GB" sz="2000" dirty="0" smtClean="0"/>
              <a:t>NHS</a:t>
            </a:r>
          </a:p>
          <a:p>
            <a:r>
              <a:rPr lang="en-GB" sz="2000" dirty="0" smtClean="0"/>
              <a:t>Notting Hill race riots</a:t>
            </a:r>
          </a:p>
          <a:p>
            <a:r>
              <a:rPr lang="en-GB" sz="2000" dirty="0" smtClean="0"/>
              <a:t>Mods and rockers</a:t>
            </a:r>
          </a:p>
          <a:p>
            <a:r>
              <a:rPr lang="en-GB" sz="2000" dirty="0" smtClean="0"/>
              <a:t>The </a:t>
            </a:r>
            <a:r>
              <a:rPr lang="en-GB" sz="2000" dirty="0" err="1"/>
              <a:t>P</a:t>
            </a:r>
            <a:r>
              <a:rPr lang="en-GB" sz="2000" dirty="0" err="1" smtClean="0"/>
              <a:t>rofumo</a:t>
            </a:r>
            <a:r>
              <a:rPr lang="en-GB" sz="2000" dirty="0" smtClean="0"/>
              <a:t> affair</a:t>
            </a:r>
          </a:p>
          <a:p>
            <a:r>
              <a:rPr lang="en-GB" sz="2000" dirty="0" smtClean="0"/>
              <a:t>Suez crisis 1956</a:t>
            </a:r>
          </a:p>
          <a:p>
            <a:r>
              <a:rPr lang="en-GB" sz="2000" dirty="0" smtClean="0"/>
              <a:t>The open door policy</a:t>
            </a:r>
          </a:p>
          <a:p>
            <a:r>
              <a:rPr lang="en-GB" sz="2000" dirty="0" smtClean="0"/>
              <a:t>In Place of Strife</a:t>
            </a:r>
          </a:p>
          <a:p>
            <a:r>
              <a:rPr lang="en-GB" sz="2000" dirty="0" smtClean="0"/>
              <a:t>Issues in Northern Ireland</a:t>
            </a:r>
          </a:p>
          <a:p>
            <a:r>
              <a:rPr lang="en-GB" sz="2000" dirty="0" smtClean="0"/>
              <a:t>Rhodesia</a:t>
            </a:r>
          </a:p>
          <a:p>
            <a:r>
              <a:rPr lang="en-GB" sz="2000" dirty="0" smtClean="0"/>
              <a:t>EEC</a:t>
            </a:r>
          </a:p>
          <a:p>
            <a:r>
              <a:rPr lang="en-GB" sz="2000" dirty="0" smtClean="0"/>
              <a:t>Margaret Thatcher</a:t>
            </a:r>
          </a:p>
          <a:p>
            <a:r>
              <a:rPr lang="en-GB" sz="2000" dirty="0" smtClean="0"/>
              <a:t>The winter of discontent</a:t>
            </a:r>
          </a:p>
          <a:p>
            <a:r>
              <a:rPr lang="en-GB" sz="2000" dirty="0" smtClean="0"/>
              <a:t>The Falklands War</a:t>
            </a:r>
          </a:p>
          <a:p>
            <a:r>
              <a:rPr lang="en-GB" sz="2000" dirty="0" smtClean="0"/>
              <a:t>New Labour</a:t>
            </a:r>
          </a:p>
          <a:p>
            <a:r>
              <a:rPr lang="en-GB" sz="2000" dirty="0" smtClean="0"/>
              <a:t>7/7 bombings</a:t>
            </a:r>
          </a:p>
          <a:p>
            <a:r>
              <a:rPr lang="en-GB" sz="2000" dirty="0" smtClean="0"/>
              <a:t>The Balkans</a:t>
            </a:r>
          </a:p>
          <a:p>
            <a:r>
              <a:rPr lang="en-GB" sz="2000" dirty="0" smtClean="0"/>
              <a:t>Murder Stephen Lawrence </a:t>
            </a:r>
          </a:p>
          <a:p>
            <a:r>
              <a:rPr lang="en-GB" sz="2000" dirty="0" smtClean="0"/>
              <a:t>Iraq War</a:t>
            </a:r>
            <a:endParaRPr lang="en-GB" sz="2000" dirty="0"/>
          </a:p>
        </p:txBody>
      </p:sp>
      <p:sp>
        <p:nvSpPr>
          <p:cNvPr id="5" name="TextBox 4"/>
          <p:cNvSpPr txBox="1"/>
          <p:nvPr/>
        </p:nvSpPr>
        <p:spPr>
          <a:xfrm>
            <a:off x="4788024" y="908720"/>
            <a:ext cx="4176464" cy="313932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dirty="0" smtClean="0"/>
              <a:t>Paper is 1hr 30</a:t>
            </a:r>
          </a:p>
          <a:p>
            <a:endParaRPr lang="en-GB" dirty="0" smtClean="0"/>
          </a:p>
          <a:p>
            <a:r>
              <a:rPr lang="en-GB" dirty="0" smtClean="0"/>
              <a:t>You will have two questions to answer</a:t>
            </a:r>
          </a:p>
          <a:p>
            <a:endParaRPr lang="en-GB" dirty="0"/>
          </a:p>
          <a:p>
            <a:r>
              <a:rPr lang="en-GB" dirty="0" smtClean="0"/>
              <a:t>1 compulsory source question</a:t>
            </a:r>
          </a:p>
          <a:p>
            <a:endParaRPr lang="en-GB" dirty="0"/>
          </a:p>
          <a:p>
            <a:r>
              <a:rPr lang="en-GB" dirty="0" smtClean="0"/>
              <a:t>And</a:t>
            </a:r>
          </a:p>
          <a:p>
            <a:endParaRPr lang="en-GB" dirty="0"/>
          </a:p>
          <a:p>
            <a:r>
              <a:rPr lang="en-GB" dirty="0" smtClean="0"/>
              <a:t>1 with 2 options</a:t>
            </a:r>
          </a:p>
          <a:p>
            <a:endParaRPr lang="en-GB" dirty="0"/>
          </a:p>
          <a:p>
            <a:endParaRPr lang="en-GB" dirty="0"/>
          </a:p>
        </p:txBody>
      </p:sp>
    </p:spTree>
    <p:extLst>
      <p:ext uri="{BB962C8B-B14F-4D97-AF65-F5344CB8AC3E}">
        <p14:creationId xmlns:p14="http://schemas.microsoft.com/office/powerpoint/2010/main" val="2171185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22314"/>
          </a:xfrm>
        </p:spPr>
        <p:txBody>
          <a:bodyPr>
            <a:normAutofit/>
          </a:bodyPr>
          <a:lstStyle/>
          <a:p>
            <a:pPr algn="l"/>
            <a:r>
              <a:rPr lang="en-GB" u="sng" dirty="0" smtClean="0"/>
              <a:t>Britain  </a:t>
            </a:r>
            <a:r>
              <a:rPr lang="en-GB" u="sng" dirty="0"/>
              <a:t>in </a:t>
            </a:r>
            <a:r>
              <a:rPr lang="en-GB" u="sng" dirty="0" smtClean="0"/>
              <a:t>1951</a:t>
            </a:r>
            <a:r>
              <a:rPr lang="en-GB" dirty="0" smtClean="0"/>
              <a:t/>
            </a:r>
            <a:br>
              <a:rPr lang="en-GB" dirty="0" smtClean="0"/>
            </a:br>
            <a:r>
              <a:rPr lang="en-GB" sz="3100" dirty="0" smtClean="0"/>
              <a:t>Learning Objective:</a:t>
            </a:r>
            <a:br>
              <a:rPr lang="en-GB" sz="3100" dirty="0" smtClean="0"/>
            </a:br>
            <a:r>
              <a:rPr lang="en-GB" sz="3100" dirty="0" smtClean="0"/>
              <a:t>What was it like to live in Britain in 1951?</a:t>
            </a:r>
            <a:br>
              <a:rPr lang="en-GB" sz="3100" dirty="0" smtClean="0"/>
            </a:br>
            <a:endParaRPr lang="en-GB" sz="3100" dirty="0"/>
          </a:p>
        </p:txBody>
      </p:sp>
      <p:sp>
        <p:nvSpPr>
          <p:cNvPr id="3" name="Content Placeholder 2"/>
          <p:cNvSpPr>
            <a:spLocks noGrp="1"/>
          </p:cNvSpPr>
          <p:nvPr>
            <p:ph idx="1"/>
          </p:nvPr>
        </p:nvSpPr>
        <p:spPr>
          <a:xfrm>
            <a:off x="457200" y="2564904"/>
            <a:ext cx="8229600" cy="3561259"/>
          </a:xfrm>
        </p:spPr>
        <p:txBody>
          <a:bodyPr/>
          <a:lstStyle/>
          <a:p>
            <a:r>
              <a:rPr lang="en-GB" sz="5400" dirty="0"/>
              <a:t>Today we will </a:t>
            </a:r>
            <a:r>
              <a:rPr lang="en-GB" b="1" dirty="0"/>
              <a:t>examine historical sources </a:t>
            </a:r>
            <a:r>
              <a:rPr lang="en-GB" dirty="0"/>
              <a:t>to </a:t>
            </a:r>
            <a:r>
              <a:rPr lang="en-GB" b="1" dirty="0"/>
              <a:t>explain</a:t>
            </a:r>
            <a:r>
              <a:rPr lang="en-GB" dirty="0"/>
              <a:t> and </a:t>
            </a:r>
            <a:r>
              <a:rPr lang="en-GB" b="1" dirty="0"/>
              <a:t>analyse</a:t>
            </a:r>
            <a:r>
              <a:rPr lang="en-GB" dirty="0"/>
              <a:t> the key </a:t>
            </a:r>
            <a:r>
              <a:rPr lang="en-GB" b="1" dirty="0"/>
              <a:t>political, economic, social and international themes </a:t>
            </a:r>
            <a:r>
              <a:rPr lang="en-GB" dirty="0"/>
              <a:t>in 1951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4509120"/>
            <a:ext cx="2970684" cy="1485342"/>
          </a:xfrm>
          <a:prstGeom prst="rect">
            <a:avLst/>
          </a:prstGeom>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260648"/>
            <a:ext cx="1521534"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3288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856984" cy="850106"/>
          </a:xfrm>
        </p:spPr>
        <p:style>
          <a:lnRef idx="0">
            <a:schemeClr val="accent6"/>
          </a:lnRef>
          <a:fillRef idx="3">
            <a:schemeClr val="accent6"/>
          </a:fillRef>
          <a:effectRef idx="3">
            <a:schemeClr val="accent6"/>
          </a:effectRef>
          <a:fontRef idx="minor">
            <a:schemeClr val="lt1"/>
          </a:fontRef>
        </p:style>
        <p:txBody>
          <a:bodyPr/>
          <a:lstStyle/>
          <a:p>
            <a:r>
              <a:rPr lang="en-GB" dirty="0" smtClean="0"/>
              <a:t>Key terms, ideologies and concepts</a:t>
            </a:r>
            <a:endParaRPr lang="en-GB" dirty="0"/>
          </a:p>
        </p:txBody>
      </p:sp>
      <p:cxnSp>
        <p:nvCxnSpPr>
          <p:cNvPr id="5" name="Straight Connector 4"/>
          <p:cNvCxnSpPr/>
          <p:nvPr/>
        </p:nvCxnSpPr>
        <p:spPr>
          <a:xfrm>
            <a:off x="251520" y="3284984"/>
            <a:ext cx="8640960" cy="72008"/>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251520" y="2924944"/>
            <a:ext cx="0" cy="792088"/>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8892480" y="2960948"/>
            <a:ext cx="0" cy="792088"/>
          </a:xfrm>
          <a:prstGeom prst="line">
            <a:avLst/>
          </a:prstGeom>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107504" y="3922302"/>
            <a:ext cx="1800200" cy="461665"/>
          </a:xfrm>
          <a:prstGeom prst="rect">
            <a:avLst/>
          </a:prstGeom>
          <a:noFill/>
        </p:spPr>
        <p:txBody>
          <a:bodyPr wrap="square" rtlCol="0">
            <a:spAutoFit/>
          </a:bodyPr>
          <a:lstStyle/>
          <a:p>
            <a:r>
              <a:rPr lang="en-GB" sz="2400" b="1" dirty="0" smtClean="0"/>
              <a:t>Communism</a:t>
            </a:r>
            <a:endParaRPr lang="en-GB" sz="2400" b="1" dirty="0"/>
          </a:p>
        </p:txBody>
      </p:sp>
      <p:cxnSp>
        <p:nvCxnSpPr>
          <p:cNvPr id="11" name="Straight Connector 10"/>
          <p:cNvCxnSpPr/>
          <p:nvPr/>
        </p:nvCxnSpPr>
        <p:spPr>
          <a:xfrm>
            <a:off x="827584" y="3284984"/>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a:off x="1403648" y="2852936"/>
            <a:ext cx="0" cy="432048"/>
          </a:xfrm>
          <a:prstGeom prst="line">
            <a:avLst/>
          </a:prstGeom>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866234" y="2300693"/>
            <a:ext cx="1440160" cy="461665"/>
          </a:xfrm>
          <a:prstGeom prst="rect">
            <a:avLst/>
          </a:prstGeom>
          <a:noFill/>
        </p:spPr>
        <p:txBody>
          <a:bodyPr wrap="square" rtlCol="0">
            <a:spAutoFit/>
          </a:bodyPr>
          <a:lstStyle/>
          <a:p>
            <a:pPr algn="ctr"/>
            <a:r>
              <a:rPr lang="en-GB" sz="2400" b="1" dirty="0" smtClean="0"/>
              <a:t>Socialism</a:t>
            </a:r>
            <a:endParaRPr lang="en-GB" sz="2400" b="1" dirty="0"/>
          </a:p>
        </p:txBody>
      </p:sp>
      <p:sp>
        <p:nvSpPr>
          <p:cNvPr id="14" name="TextBox 13"/>
          <p:cNvSpPr txBox="1"/>
          <p:nvPr/>
        </p:nvSpPr>
        <p:spPr>
          <a:xfrm>
            <a:off x="3563888" y="3851756"/>
            <a:ext cx="1440160" cy="830997"/>
          </a:xfrm>
          <a:prstGeom prst="rect">
            <a:avLst/>
          </a:prstGeom>
          <a:noFill/>
        </p:spPr>
        <p:txBody>
          <a:bodyPr wrap="square" rtlCol="0">
            <a:spAutoFit/>
          </a:bodyPr>
          <a:lstStyle/>
          <a:p>
            <a:pPr algn="ctr"/>
            <a:r>
              <a:rPr lang="en-GB" sz="2400" b="1" dirty="0" smtClean="0"/>
              <a:t>The centre</a:t>
            </a:r>
            <a:endParaRPr lang="en-GB" sz="2400" b="1" dirty="0"/>
          </a:p>
        </p:txBody>
      </p:sp>
      <p:cxnSp>
        <p:nvCxnSpPr>
          <p:cNvPr id="15" name="Straight Connector 14"/>
          <p:cNvCxnSpPr/>
          <p:nvPr/>
        </p:nvCxnSpPr>
        <p:spPr>
          <a:xfrm>
            <a:off x="2987824" y="3311593"/>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4283968" y="3356992"/>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8172400" y="3390091"/>
            <a:ext cx="0" cy="432048"/>
          </a:xfrm>
          <a:prstGeom prst="line">
            <a:avLst/>
          </a:prstGeom>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7668344" y="3822139"/>
            <a:ext cx="1440160" cy="830997"/>
          </a:xfrm>
          <a:prstGeom prst="rect">
            <a:avLst/>
          </a:prstGeom>
          <a:noFill/>
        </p:spPr>
        <p:txBody>
          <a:bodyPr wrap="square" rtlCol="0">
            <a:spAutoFit/>
          </a:bodyPr>
          <a:lstStyle/>
          <a:p>
            <a:r>
              <a:rPr lang="en-GB" sz="2400" b="1" dirty="0" smtClean="0"/>
              <a:t>Fascism </a:t>
            </a:r>
            <a:r>
              <a:rPr lang="en-GB" sz="2400" b="1" dirty="0" err="1" smtClean="0"/>
              <a:t>e.g</a:t>
            </a:r>
            <a:r>
              <a:rPr lang="en-GB" sz="2400" b="1" dirty="0" smtClean="0"/>
              <a:t> Nazis</a:t>
            </a:r>
            <a:endParaRPr lang="en-GB" sz="2400" b="1" dirty="0"/>
          </a:p>
        </p:txBody>
      </p:sp>
      <p:cxnSp>
        <p:nvCxnSpPr>
          <p:cNvPr id="19" name="Straight Connector 18"/>
          <p:cNvCxnSpPr/>
          <p:nvPr/>
        </p:nvCxnSpPr>
        <p:spPr>
          <a:xfrm>
            <a:off x="5508104" y="3337845"/>
            <a:ext cx="0" cy="432048"/>
          </a:xfrm>
          <a:prstGeom prst="line">
            <a:avLst/>
          </a:prstGeom>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2123728" y="3873227"/>
            <a:ext cx="1440160" cy="461665"/>
          </a:xfrm>
          <a:prstGeom prst="rect">
            <a:avLst/>
          </a:prstGeom>
          <a:noFill/>
        </p:spPr>
        <p:txBody>
          <a:bodyPr wrap="square" rtlCol="0">
            <a:spAutoFit/>
          </a:bodyPr>
          <a:lstStyle/>
          <a:p>
            <a:pPr algn="ctr"/>
            <a:r>
              <a:rPr lang="en-GB" sz="2400" b="1" dirty="0" smtClean="0"/>
              <a:t>Labour</a:t>
            </a:r>
            <a:endParaRPr lang="en-GB" sz="2400" b="1" dirty="0"/>
          </a:p>
        </p:txBody>
      </p:sp>
      <p:sp>
        <p:nvSpPr>
          <p:cNvPr id="21" name="TextBox 20"/>
          <p:cNvSpPr txBox="1"/>
          <p:nvPr/>
        </p:nvSpPr>
        <p:spPr>
          <a:xfrm>
            <a:off x="5004048" y="3789040"/>
            <a:ext cx="2160240" cy="461665"/>
          </a:xfrm>
          <a:prstGeom prst="rect">
            <a:avLst/>
          </a:prstGeom>
          <a:noFill/>
        </p:spPr>
        <p:txBody>
          <a:bodyPr wrap="square" rtlCol="0">
            <a:spAutoFit/>
          </a:bodyPr>
          <a:lstStyle/>
          <a:p>
            <a:pPr algn="ctr"/>
            <a:r>
              <a:rPr lang="en-GB" sz="2400" b="1" dirty="0" smtClean="0"/>
              <a:t>Conservatives</a:t>
            </a:r>
            <a:endParaRPr lang="en-GB" sz="2400" b="1" dirty="0"/>
          </a:p>
        </p:txBody>
      </p:sp>
      <p:sp>
        <p:nvSpPr>
          <p:cNvPr id="22" name="TextBox 21"/>
          <p:cNvSpPr txBox="1"/>
          <p:nvPr/>
        </p:nvSpPr>
        <p:spPr>
          <a:xfrm>
            <a:off x="225658" y="5517232"/>
            <a:ext cx="8640960" cy="113877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2800" b="1" u="sng" dirty="0" smtClean="0"/>
              <a:t>Starter</a:t>
            </a:r>
            <a:r>
              <a:rPr lang="en-GB" sz="2800" dirty="0" smtClean="0"/>
              <a:t> – </a:t>
            </a:r>
            <a:r>
              <a:rPr lang="en-GB" sz="2000" dirty="0" smtClean="0"/>
              <a:t>Study the political spectrum. Discuss in pairs your understanding of these key terms. Can you write down any ideas? </a:t>
            </a:r>
          </a:p>
          <a:p>
            <a:endParaRPr lang="en-GB" sz="2000" dirty="0" smtClean="0"/>
          </a:p>
        </p:txBody>
      </p:sp>
      <p:cxnSp>
        <p:nvCxnSpPr>
          <p:cNvPr id="23" name="Straight Connector 22"/>
          <p:cNvCxnSpPr/>
          <p:nvPr/>
        </p:nvCxnSpPr>
        <p:spPr>
          <a:xfrm>
            <a:off x="3851920" y="2905797"/>
            <a:ext cx="0" cy="432048"/>
          </a:xfrm>
          <a:prstGeom prst="line">
            <a:avLst/>
          </a:prstGeom>
        </p:spPr>
        <p:style>
          <a:lnRef idx="2">
            <a:schemeClr val="dk1"/>
          </a:lnRef>
          <a:fillRef idx="0">
            <a:schemeClr val="dk1"/>
          </a:fillRef>
          <a:effectRef idx="1">
            <a:schemeClr val="dk1"/>
          </a:effectRef>
          <a:fontRef idx="minor">
            <a:schemeClr val="tx1"/>
          </a:fontRef>
        </p:style>
      </p:cxnSp>
      <p:sp>
        <p:nvSpPr>
          <p:cNvPr id="24" name="TextBox 23"/>
          <p:cNvSpPr txBox="1"/>
          <p:nvPr/>
        </p:nvSpPr>
        <p:spPr>
          <a:xfrm>
            <a:off x="2843808" y="2348880"/>
            <a:ext cx="2016224" cy="461665"/>
          </a:xfrm>
          <a:prstGeom prst="rect">
            <a:avLst/>
          </a:prstGeom>
          <a:noFill/>
        </p:spPr>
        <p:txBody>
          <a:bodyPr wrap="square" rtlCol="0">
            <a:spAutoFit/>
          </a:bodyPr>
          <a:lstStyle/>
          <a:p>
            <a:pPr algn="ctr"/>
            <a:r>
              <a:rPr lang="en-GB" sz="2400" b="1" dirty="0" smtClean="0"/>
              <a:t>New Labour</a:t>
            </a:r>
            <a:endParaRPr lang="en-GB" sz="24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261535"/>
            <a:ext cx="1057275"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042992"/>
            <a:ext cx="142875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234" y="1128717"/>
            <a:ext cx="1143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01" y="4334892"/>
            <a:ext cx="896133" cy="896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3969" y="1957840"/>
            <a:ext cx="1428750"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650" y="2357442"/>
            <a:ext cx="827584" cy="646331"/>
          </a:xfrm>
          <a:prstGeom prst="rect">
            <a:avLst/>
          </a:prstGeom>
          <a:noFill/>
        </p:spPr>
        <p:txBody>
          <a:bodyPr wrap="square" rtlCol="0">
            <a:spAutoFit/>
          </a:bodyPr>
          <a:lstStyle/>
          <a:p>
            <a:r>
              <a:rPr lang="en-GB" dirty="0" smtClean="0"/>
              <a:t>Left</a:t>
            </a:r>
          </a:p>
          <a:p>
            <a:r>
              <a:rPr lang="en-GB" dirty="0" smtClean="0"/>
              <a:t>Wing</a:t>
            </a:r>
            <a:endParaRPr lang="en-GB" dirty="0"/>
          </a:p>
        </p:txBody>
      </p:sp>
      <p:sp>
        <p:nvSpPr>
          <p:cNvPr id="4" name="Rectangle 3"/>
          <p:cNvSpPr/>
          <p:nvPr/>
        </p:nvSpPr>
        <p:spPr>
          <a:xfrm>
            <a:off x="8388424" y="2357442"/>
            <a:ext cx="845840" cy="646331"/>
          </a:xfrm>
          <a:prstGeom prst="rect">
            <a:avLst/>
          </a:prstGeom>
        </p:spPr>
        <p:txBody>
          <a:bodyPr wrap="square">
            <a:spAutoFit/>
          </a:bodyPr>
          <a:lstStyle/>
          <a:p>
            <a:r>
              <a:rPr lang="en-GB" dirty="0" smtClean="0"/>
              <a:t>Right</a:t>
            </a:r>
            <a:endParaRPr lang="en-GB" dirty="0"/>
          </a:p>
          <a:p>
            <a:r>
              <a:rPr lang="en-GB" dirty="0"/>
              <a:t>Wing</a:t>
            </a:r>
          </a:p>
        </p:txBody>
      </p:sp>
    </p:spTree>
    <p:extLst>
      <p:ext uri="{BB962C8B-B14F-4D97-AF65-F5344CB8AC3E}">
        <p14:creationId xmlns:p14="http://schemas.microsoft.com/office/powerpoint/2010/main" val="2137111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936104"/>
          </a:xfrm>
        </p:spPr>
        <p:style>
          <a:lnRef idx="0">
            <a:schemeClr val="accent6"/>
          </a:lnRef>
          <a:fillRef idx="3">
            <a:schemeClr val="accent6"/>
          </a:fillRef>
          <a:effectRef idx="3">
            <a:schemeClr val="accent6"/>
          </a:effectRef>
          <a:fontRef idx="minor">
            <a:schemeClr val="lt1"/>
          </a:fontRef>
        </p:style>
        <p:txBody>
          <a:bodyPr>
            <a:noAutofit/>
          </a:bodyPr>
          <a:lstStyle/>
          <a:p>
            <a:r>
              <a:rPr lang="en-GB" sz="2400" dirty="0" smtClean="0"/>
              <a:t>Definitions</a:t>
            </a:r>
            <a:r>
              <a:rPr lang="en-GB" sz="1800" dirty="0" smtClean="0"/>
              <a:t/>
            </a:r>
            <a:br>
              <a:rPr lang="en-GB" sz="1800" dirty="0" smtClean="0"/>
            </a:br>
            <a:r>
              <a:rPr lang="en-GB" sz="1800" b="1" u="sng" dirty="0" smtClean="0"/>
              <a:t>Now </a:t>
            </a:r>
            <a:r>
              <a:rPr lang="en-GB" sz="1800" b="1" u="sng" dirty="0"/>
              <a:t>use this information sheet to add more key words to your political spectrum</a:t>
            </a:r>
            <a:endParaRPr lang="en-GB" sz="1800" dirty="0"/>
          </a:p>
        </p:txBody>
      </p:sp>
      <p:sp>
        <p:nvSpPr>
          <p:cNvPr id="3" name="Content Placeholder 2"/>
          <p:cNvSpPr>
            <a:spLocks noGrp="1"/>
          </p:cNvSpPr>
          <p:nvPr>
            <p:ph idx="1"/>
          </p:nvPr>
        </p:nvSpPr>
        <p:spPr>
          <a:xfrm>
            <a:off x="251520" y="1340768"/>
            <a:ext cx="8640960" cy="5328592"/>
          </a:xfrm>
        </p:spPr>
        <p:style>
          <a:lnRef idx="1">
            <a:schemeClr val="accent5"/>
          </a:lnRef>
          <a:fillRef idx="2">
            <a:schemeClr val="accent5"/>
          </a:fillRef>
          <a:effectRef idx="1">
            <a:schemeClr val="accent5"/>
          </a:effectRef>
          <a:fontRef idx="minor">
            <a:schemeClr val="dk1"/>
          </a:fontRef>
        </p:style>
        <p:txBody>
          <a:bodyPr>
            <a:normAutofit fontScale="70000" lnSpcReduction="20000"/>
          </a:bodyPr>
          <a:lstStyle/>
          <a:p>
            <a:pPr marL="0" indent="0">
              <a:buNone/>
            </a:pPr>
            <a:r>
              <a:rPr lang="en-GB" sz="2600" b="1" dirty="0" smtClean="0"/>
              <a:t>Socialism</a:t>
            </a:r>
            <a:r>
              <a:rPr lang="en-GB" sz="2600" dirty="0" smtClean="0"/>
              <a:t> – Political ideology characterised by state ownership rather than private ownership of the means of production. Wealth is distributed equally amongst society members</a:t>
            </a:r>
          </a:p>
          <a:p>
            <a:pPr marL="0" indent="0">
              <a:buNone/>
            </a:pPr>
            <a:endParaRPr lang="en-GB" sz="2600" dirty="0" smtClean="0"/>
          </a:p>
          <a:p>
            <a:pPr marL="0" indent="0">
              <a:buNone/>
            </a:pPr>
            <a:r>
              <a:rPr lang="en-GB" sz="2600" b="1" dirty="0" smtClean="0"/>
              <a:t>Communism</a:t>
            </a:r>
            <a:r>
              <a:rPr lang="en-GB" sz="2600" dirty="0" smtClean="0"/>
              <a:t> – Political ideology characterised by community ownership over the means of production rather than private or state ownership. The state is abolished and workers rule themselves in small collective Soviets.</a:t>
            </a:r>
          </a:p>
          <a:p>
            <a:pPr marL="0" indent="0">
              <a:buNone/>
            </a:pPr>
            <a:endParaRPr lang="en-GB" sz="2600" dirty="0" smtClean="0"/>
          </a:p>
          <a:p>
            <a:pPr marL="0" indent="0">
              <a:buNone/>
            </a:pPr>
            <a:r>
              <a:rPr lang="en-GB" sz="2600" b="1" dirty="0" smtClean="0"/>
              <a:t>Fascism</a:t>
            </a:r>
            <a:r>
              <a:rPr lang="en-GB" sz="2600" dirty="0" smtClean="0"/>
              <a:t> – Political ideology characterised by nationalism, racism and the belief in a superior race. Inequality permeates society</a:t>
            </a:r>
          </a:p>
          <a:p>
            <a:pPr marL="0" indent="0">
              <a:buNone/>
            </a:pPr>
            <a:endParaRPr lang="en-GB" sz="2600" dirty="0" smtClean="0"/>
          </a:p>
          <a:p>
            <a:pPr marL="0" indent="0">
              <a:buNone/>
            </a:pPr>
            <a:r>
              <a:rPr lang="en-GB" sz="2600" b="1" dirty="0" smtClean="0"/>
              <a:t>The Labour party </a:t>
            </a:r>
            <a:r>
              <a:rPr lang="en-GB" sz="2600" dirty="0" smtClean="0"/>
              <a:t>– Political party established in 1893 by Kier </a:t>
            </a:r>
            <a:r>
              <a:rPr lang="en-GB" sz="2600" dirty="0" err="1" smtClean="0"/>
              <a:t>Hardie</a:t>
            </a:r>
            <a:r>
              <a:rPr lang="en-GB" sz="2600" dirty="0" smtClean="0"/>
              <a:t> to champion the rights of the working classes and sought to actively get involved in the day to day lives of people. Initially held a socialist position which it maintains in varying degrees until 1994. New Labour moved its policies and ideas to the right in order to try and dominate the </a:t>
            </a:r>
            <a:r>
              <a:rPr lang="en-GB" sz="2600" dirty="0"/>
              <a:t>c</a:t>
            </a:r>
            <a:r>
              <a:rPr lang="en-GB" sz="2600" dirty="0" smtClean="0"/>
              <a:t>entre ground in British politics</a:t>
            </a:r>
          </a:p>
          <a:p>
            <a:pPr marL="0" indent="0">
              <a:buNone/>
            </a:pPr>
            <a:endParaRPr lang="en-GB" sz="2600" dirty="0" smtClean="0"/>
          </a:p>
          <a:p>
            <a:pPr marL="0" indent="0">
              <a:buNone/>
            </a:pPr>
            <a:r>
              <a:rPr lang="en-GB" sz="2600" b="1" dirty="0" smtClean="0"/>
              <a:t>Conservatives/Conservatism </a:t>
            </a:r>
            <a:r>
              <a:rPr lang="en-GB" sz="2600" dirty="0" smtClean="0"/>
              <a:t>– Political party established in 1834 traditionally associated with the aristocracy and ruling classes. Championed self help for the lower classes, held a laissez faire attitude to politics and believed in government changing very little. Market forces and free enterprise determine the living standards of the population </a:t>
            </a:r>
          </a:p>
          <a:p>
            <a:pPr marL="0" indent="0">
              <a:buNone/>
            </a:pPr>
            <a:endParaRPr lang="en-GB" sz="4000" dirty="0" smtClean="0"/>
          </a:p>
          <a:p>
            <a:pPr marL="0" indent="0">
              <a:buNone/>
            </a:pPr>
            <a:endParaRPr lang="en-GB"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28" y="-7385"/>
            <a:ext cx="676275" cy="142875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6416" y="56034"/>
            <a:ext cx="676275" cy="1428750"/>
          </a:xfrm>
          <a:prstGeom prst="rect">
            <a:avLst/>
          </a:prstGeom>
        </p:spPr>
      </p:pic>
    </p:spTree>
    <p:extLst>
      <p:ext uri="{BB962C8B-B14F-4D97-AF65-F5344CB8AC3E}">
        <p14:creationId xmlns:p14="http://schemas.microsoft.com/office/powerpoint/2010/main" val="2258064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n-GB" dirty="0" smtClean="0"/>
              <a:t>Groups</a:t>
            </a:r>
            <a:endParaRPr lang="en-GB" dirty="0"/>
          </a:p>
        </p:txBody>
      </p:sp>
      <p:sp>
        <p:nvSpPr>
          <p:cNvPr id="4" name="TextBox 3"/>
          <p:cNvSpPr txBox="1"/>
          <p:nvPr/>
        </p:nvSpPr>
        <p:spPr>
          <a:xfrm>
            <a:off x="122745" y="1168067"/>
            <a:ext cx="3600400"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b="1" u="sng" dirty="0" smtClean="0"/>
              <a:t>Group 1</a:t>
            </a:r>
          </a:p>
          <a:p>
            <a:endParaRPr lang="en-GB" dirty="0"/>
          </a:p>
          <a:p>
            <a:r>
              <a:rPr lang="en-GB" dirty="0" smtClean="0"/>
              <a:t>Harry Ballard</a:t>
            </a:r>
          </a:p>
          <a:p>
            <a:r>
              <a:rPr lang="en-GB" dirty="0" smtClean="0"/>
              <a:t>James </a:t>
            </a:r>
            <a:r>
              <a:rPr lang="en-GB" dirty="0" err="1" smtClean="0"/>
              <a:t>Evison</a:t>
            </a:r>
            <a:endParaRPr lang="en-GB" dirty="0" smtClean="0"/>
          </a:p>
          <a:p>
            <a:r>
              <a:rPr lang="en-GB" dirty="0" smtClean="0"/>
              <a:t>Chloe Dunnachie </a:t>
            </a:r>
          </a:p>
          <a:p>
            <a:r>
              <a:rPr lang="en-GB" dirty="0" smtClean="0"/>
              <a:t>Ruby </a:t>
            </a:r>
            <a:r>
              <a:rPr lang="en-GB" dirty="0" smtClean="0"/>
              <a:t>Judson</a:t>
            </a:r>
          </a:p>
          <a:p>
            <a:r>
              <a:rPr lang="en-GB" dirty="0"/>
              <a:t>Sui Wong</a:t>
            </a:r>
          </a:p>
          <a:p>
            <a:endParaRPr lang="en-GB" dirty="0"/>
          </a:p>
        </p:txBody>
      </p:sp>
      <p:sp>
        <p:nvSpPr>
          <p:cNvPr id="5" name="TextBox 4"/>
          <p:cNvSpPr txBox="1"/>
          <p:nvPr/>
        </p:nvSpPr>
        <p:spPr>
          <a:xfrm>
            <a:off x="4355976" y="1124744"/>
            <a:ext cx="4536504"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b="1" u="sng" dirty="0" smtClean="0"/>
              <a:t>Group 2</a:t>
            </a:r>
          </a:p>
          <a:p>
            <a:endParaRPr lang="en-GB" dirty="0"/>
          </a:p>
          <a:p>
            <a:r>
              <a:rPr lang="en-GB" dirty="0" smtClean="0"/>
              <a:t>Jessica Leigh</a:t>
            </a:r>
          </a:p>
          <a:p>
            <a:r>
              <a:rPr lang="en-GB" dirty="0" smtClean="0"/>
              <a:t>Lydia Pickering</a:t>
            </a:r>
          </a:p>
          <a:p>
            <a:r>
              <a:rPr lang="en-GB" dirty="0" smtClean="0"/>
              <a:t>Jake Farrell </a:t>
            </a:r>
          </a:p>
          <a:p>
            <a:r>
              <a:rPr lang="en-GB" dirty="0" smtClean="0"/>
              <a:t>Greg Johnson</a:t>
            </a:r>
          </a:p>
          <a:p>
            <a:r>
              <a:rPr lang="en-GB" dirty="0"/>
              <a:t>Amy Dixon</a:t>
            </a:r>
          </a:p>
          <a:p>
            <a:endParaRPr lang="en-GB" dirty="0"/>
          </a:p>
        </p:txBody>
      </p:sp>
      <p:sp>
        <p:nvSpPr>
          <p:cNvPr id="6" name="TextBox 5"/>
          <p:cNvSpPr txBox="1"/>
          <p:nvPr/>
        </p:nvSpPr>
        <p:spPr>
          <a:xfrm>
            <a:off x="122745" y="4005063"/>
            <a:ext cx="3600400" cy="258532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b="1" u="sng" dirty="0" smtClean="0"/>
              <a:t>Group </a:t>
            </a:r>
            <a:r>
              <a:rPr lang="en-GB" b="1" u="sng" dirty="0" smtClean="0"/>
              <a:t>3</a:t>
            </a:r>
          </a:p>
          <a:p>
            <a:endParaRPr lang="en-GB" dirty="0" smtClean="0"/>
          </a:p>
          <a:p>
            <a:r>
              <a:rPr lang="en-GB" dirty="0"/>
              <a:t>Freya </a:t>
            </a:r>
            <a:r>
              <a:rPr lang="en-GB" dirty="0" err="1"/>
              <a:t>Thornly</a:t>
            </a:r>
            <a:r>
              <a:rPr lang="en-GB" dirty="0"/>
              <a:t> </a:t>
            </a:r>
          </a:p>
          <a:p>
            <a:r>
              <a:rPr lang="en-GB" dirty="0" smtClean="0"/>
              <a:t>Molly Robinson</a:t>
            </a:r>
          </a:p>
          <a:p>
            <a:r>
              <a:rPr lang="en-GB" dirty="0" smtClean="0"/>
              <a:t>Jess </a:t>
            </a:r>
            <a:r>
              <a:rPr lang="en-GB" dirty="0" err="1" smtClean="0"/>
              <a:t>Pashby</a:t>
            </a:r>
            <a:endParaRPr lang="en-GB" dirty="0" smtClean="0"/>
          </a:p>
          <a:p>
            <a:r>
              <a:rPr lang="en-GB" dirty="0" smtClean="0"/>
              <a:t>Robert </a:t>
            </a:r>
            <a:r>
              <a:rPr lang="en-GB" dirty="0" err="1" smtClean="0"/>
              <a:t>Moyse</a:t>
            </a:r>
            <a:endParaRPr lang="en-GB" dirty="0" smtClean="0"/>
          </a:p>
          <a:p>
            <a:r>
              <a:rPr lang="en-GB" dirty="0" smtClean="0"/>
              <a:t>Ben Murdoch</a:t>
            </a:r>
          </a:p>
          <a:p>
            <a:r>
              <a:rPr lang="en-GB" dirty="0"/>
              <a:t>Joanna </a:t>
            </a:r>
            <a:r>
              <a:rPr lang="en-GB" dirty="0" err="1"/>
              <a:t>Koszyk</a:t>
            </a:r>
            <a:endParaRPr lang="en-GB" dirty="0"/>
          </a:p>
          <a:p>
            <a:endParaRPr lang="en-GB" dirty="0"/>
          </a:p>
        </p:txBody>
      </p:sp>
      <p:sp>
        <p:nvSpPr>
          <p:cNvPr id="8" name="TextBox 7"/>
          <p:cNvSpPr txBox="1"/>
          <p:nvPr/>
        </p:nvSpPr>
        <p:spPr>
          <a:xfrm>
            <a:off x="4355976" y="4005064"/>
            <a:ext cx="4536504" cy="258532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b="1" u="sng" dirty="0" smtClean="0"/>
              <a:t>Group </a:t>
            </a:r>
            <a:r>
              <a:rPr lang="en-GB" b="1" u="sng" dirty="0" smtClean="0"/>
              <a:t>4</a:t>
            </a:r>
          </a:p>
          <a:p>
            <a:endParaRPr lang="en-GB" dirty="0" smtClean="0"/>
          </a:p>
          <a:p>
            <a:r>
              <a:rPr lang="en-GB" dirty="0" smtClean="0"/>
              <a:t>Alex Pindar</a:t>
            </a:r>
          </a:p>
          <a:p>
            <a:r>
              <a:rPr lang="en-GB" dirty="0" smtClean="0"/>
              <a:t>Rachel Roy</a:t>
            </a:r>
          </a:p>
          <a:p>
            <a:r>
              <a:rPr lang="en-GB" dirty="0"/>
              <a:t>Abby </a:t>
            </a:r>
            <a:r>
              <a:rPr lang="en-GB" dirty="0" smtClean="0"/>
              <a:t>Prince</a:t>
            </a:r>
          </a:p>
          <a:p>
            <a:r>
              <a:rPr lang="en-GB" dirty="0" smtClean="0"/>
              <a:t>Harvey Broughton</a:t>
            </a:r>
          </a:p>
          <a:p>
            <a:r>
              <a:rPr lang="en-GB" dirty="0"/>
              <a:t>Rachel Waller</a:t>
            </a:r>
          </a:p>
          <a:p>
            <a:endParaRPr lang="en-GB" dirty="0" smtClean="0"/>
          </a:p>
          <a:p>
            <a:endParaRPr lang="en-GB" dirty="0"/>
          </a:p>
        </p:txBody>
      </p:sp>
    </p:spTree>
    <p:extLst>
      <p:ext uri="{BB962C8B-B14F-4D97-AF65-F5344CB8AC3E}">
        <p14:creationId xmlns:p14="http://schemas.microsoft.com/office/powerpoint/2010/main" val="2255850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17175261"/>
              </p:ext>
            </p:extLst>
          </p:nvPr>
        </p:nvGraphicFramePr>
        <p:xfrm>
          <a:off x="323528" y="1124744"/>
          <a:ext cx="8229600" cy="17373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GB" dirty="0" smtClean="0"/>
                        <a:t>Theme 1: Political</a:t>
                      </a:r>
                    </a:p>
                  </a:txBody>
                  <a:tcPr/>
                </a:tc>
                <a:tc>
                  <a:txBody>
                    <a:bodyPr/>
                    <a:lstStyle/>
                    <a:p>
                      <a:r>
                        <a:rPr lang="en-GB" dirty="0" smtClean="0"/>
                        <a:t>Theme 2: Economic</a:t>
                      </a:r>
                    </a:p>
                  </a:txBody>
                  <a:tcPr/>
                </a:tc>
                <a:tc>
                  <a:txBody>
                    <a:bodyPr/>
                    <a:lstStyle/>
                    <a:p>
                      <a:r>
                        <a:rPr lang="en-GB" dirty="0" smtClean="0"/>
                        <a:t>Theme 3: Social</a:t>
                      </a:r>
                    </a:p>
                  </a:txBody>
                  <a:tcPr/>
                </a:tc>
                <a:tc>
                  <a:txBody>
                    <a:bodyPr/>
                    <a:lstStyle/>
                    <a:p>
                      <a:r>
                        <a:rPr lang="en-GB" dirty="0" smtClean="0"/>
                        <a:t>Theme 4: Britain’s Place</a:t>
                      </a:r>
                      <a:r>
                        <a:rPr lang="en-GB" baseline="0" dirty="0" smtClean="0"/>
                        <a:t> in the world</a:t>
                      </a:r>
                      <a:endParaRPr lang="en-GB" dirty="0" smtClean="0"/>
                    </a:p>
                    <a:p>
                      <a:endParaRPr lang="en-GB" dirty="0" smtClean="0"/>
                    </a:p>
                    <a:p>
                      <a:endParaRPr lang="en-GB" dirty="0" smtClean="0"/>
                    </a:p>
                    <a:p>
                      <a:endParaRPr lang="en-GB" dirty="0" smtClean="0"/>
                    </a:p>
                    <a:p>
                      <a:endParaRPr lang="en-GB" dirty="0" smtClean="0"/>
                    </a:p>
                  </a:txBody>
                  <a:tcPr/>
                </a:tc>
              </a:tr>
            </a:tbl>
          </a:graphicData>
        </a:graphic>
      </p:graphicFrame>
      <p:sp>
        <p:nvSpPr>
          <p:cNvPr id="3" name="TextBox 2"/>
          <p:cNvSpPr txBox="1"/>
          <p:nvPr/>
        </p:nvSpPr>
        <p:spPr>
          <a:xfrm>
            <a:off x="323528" y="2996952"/>
            <a:ext cx="8352928" cy="3471720"/>
          </a:xfrm>
          <a:prstGeom prst="rect">
            <a:avLst/>
          </a:prstGeom>
          <a:noFill/>
        </p:spPr>
        <p:txBody>
          <a:bodyPr wrap="square" rtlCol="0">
            <a:spAutoFit/>
          </a:bodyPr>
          <a:lstStyle/>
          <a:p>
            <a:r>
              <a:rPr lang="en-GB" dirty="0" smtClean="0"/>
              <a:t>As a </a:t>
            </a:r>
            <a:r>
              <a:rPr lang="en-GB" dirty="0" smtClean="0"/>
              <a:t>group </a:t>
            </a:r>
            <a:r>
              <a:rPr lang="en-GB" dirty="0" smtClean="0"/>
              <a:t>you will examine sources relating to one of the four different key themes</a:t>
            </a:r>
          </a:p>
          <a:p>
            <a:endParaRPr lang="en-GB" dirty="0"/>
          </a:p>
          <a:p>
            <a:pPr algn="ctr"/>
            <a:r>
              <a:rPr lang="en-GB" b="1" dirty="0" smtClean="0"/>
              <a:t>You have 10 minutes to make a poster on what you believe to be the important ideas, let your reading and notes be guided by the key questions on the worksheets.</a:t>
            </a:r>
          </a:p>
          <a:p>
            <a:pPr>
              <a:lnSpc>
                <a:spcPct val="80000"/>
              </a:lnSpc>
            </a:pPr>
            <a:endParaRPr lang="en-GB" dirty="0" smtClean="0"/>
          </a:p>
          <a:p>
            <a:pPr>
              <a:lnSpc>
                <a:spcPct val="80000"/>
              </a:lnSpc>
            </a:pPr>
            <a:r>
              <a:rPr lang="en-GB" dirty="0" smtClean="0"/>
              <a:t>CHALLENGE: Try to write no more than 50 words the rest of the notes have to be recorded as pictures, symbols or diagrams. </a:t>
            </a:r>
            <a:r>
              <a:rPr lang="en-GB" dirty="0"/>
              <a:t>Your information sheet will be taken off you after </a:t>
            </a:r>
            <a:r>
              <a:rPr lang="en-GB" dirty="0" smtClean="0"/>
              <a:t>10 </a:t>
            </a:r>
            <a:r>
              <a:rPr lang="en-GB" dirty="0"/>
              <a:t>minutes, so you need to be quick and get as much information onto your poster as possible.</a:t>
            </a:r>
          </a:p>
          <a:p>
            <a:pPr>
              <a:lnSpc>
                <a:spcPct val="80000"/>
              </a:lnSpc>
            </a:pPr>
            <a:r>
              <a:rPr lang="en-GB" dirty="0"/>
              <a:t>e.g. if the information sheet says </a:t>
            </a:r>
            <a:r>
              <a:rPr lang="en-GB" dirty="0" smtClean="0"/>
              <a:t>Britain was burdened with massive debts after WWII you could draw £££ </a:t>
            </a:r>
            <a:r>
              <a:rPr lang="en-GB" dirty="0" smtClean="0">
                <a:sym typeface="Wingdings" panose="05000000000000000000" pitchFamily="2" charset="2"/>
              </a:rPr>
              <a:t></a:t>
            </a:r>
          </a:p>
          <a:p>
            <a:pPr>
              <a:lnSpc>
                <a:spcPct val="80000"/>
              </a:lnSpc>
            </a:pPr>
            <a:r>
              <a:rPr lang="en-GB" dirty="0"/>
              <a:t>P</a:t>
            </a:r>
            <a:r>
              <a:rPr lang="en-GB" dirty="0" smtClean="0"/>
              <a:t>ictures </a:t>
            </a:r>
            <a:r>
              <a:rPr lang="en-GB" dirty="0"/>
              <a:t>do not have to be beautiful – just good enough to remind you of what you mean</a:t>
            </a:r>
          </a:p>
          <a:p>
            <a:endParaRPr lang="en-GB" dirty="0"/>
          </a:p>
        </p:txBody>
      </p:sp>
    </p:spTree>
    <p:extLst>
      <p:ext uri="{BB962C8B-B14F-4D97-AF65-F5344CB8AC3E}">
        <p14:creationId xmlns:p14="http://schemas.microsoft.com/office/powerpoint/2010/main" val="1473270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Market Stall</a:t>
            </a:r>
          </a:p>
        </p:txBody>
      </p:sp>
      <p:sp>
        <p:nvSpPr>
          <p:cNvPr id="3" name="Content Placeholder 2"/>
          <p:cNvSpPr>
            <a:spLocks noGrp="1"/>
          </p:cNvSpPr>
          <p:nvPr>
            <p:ph idx="1"/>
          </p:nvPr>
        </p:nvSpPr>
        <p:spPr>
          <a:xfrm>
            <a:off x="107505" y="1352670"/>
            <a:ext cx="6984776" cy="4525963"/>
          </a:xfrm>
        </p:spPr>
        <p:txBody>
          <a:bodyPr>
            <a:normAutofit fontScale="92500" lnSpcReduction="10000"/>
          </a:bodyPr>
          <a:lstStyle/>
          <a:p>
            <a:pPr>
              <a:lnSpc>
                <a:spcPct val="80000"/>
              </a:lnSpc>
            </a:pPr>
            <a:r>
              <a:rPr lang="en-GB" dirty="0"/>
              <a:t>You are now going to use your poster to set up a ‘market stall’.</a:t>
            </a:r>
          </a:p>
          <a:p>
            <a:pPr>
              <a:lnSpc>
                <a:spcPct val="80000"/>
              </a:lnSpc>
            </a:pPr>
            <a:r>
              <a:rPr lang="en-GB" dirty="0"/>
              <a:t>One of you will be the </a:t>
            </a:r>
            <a:r>
              <a:rPr lang="en-GB" sz="3900" b="1" dirty="0"/>
              <a:t>talker </a:t>
            </a:r>
            <a:r>
              <a:rPr lang="en-GB" dirty="0"/>
              <a:t>and will stay at your ‘market stall’ to explain your poster to other pupils.</a:t>
            </a:r>
          </a:p>
          <a:p>
            <a:pPr>
              <a:lnSpc>
                <a:spcPct val="80000"/>
              </a:lnSpc>
            </a:pPr>
            <a:r>
              <a:rPr lang="en-GB" dirty="0"/>
              <a:t>One of you will be the </a:t>
            </a:r>
            <a:r>
              <a:rPr lang="en-GB" sz="3900" b="1" dirty="0"/>
              <a:t>walker</a:t>
            </a:r>
            <a:r>
              <a:rPr lang="en-GB" dirty="0"/>
              <a:t> and will walk around the class, going to the other ‘market stalls’ and looking at others posters and completing your </a:t>
            </a:r>
            <a:r>
              <a:rPr lang="en-GB" dirty="0" smtClean="0"/>
              <a:t>worksheet</a:t>
            </a:r>
            <a:r>
              <a:rPr lang="en-GB" dirty="0"/>
              <a:t>.</a:t>
            </a:r>
          </a:p>
          <a:p>
            <a:pPr>
              <a:lnSpc>
                <a:spcPct val="80000"/>
              </a:lnSpc>
            </a:pPr>
            <a:r>
              <a:rPr lang="en-GB" dirty="0"/>
              <a:t>You have </a:t>
            </a:r>
            <a:r>
              <a:rPr lang="en-GB" dirty="0" smtClean="0"/>
              <a:t>15 </a:t>
            </a:r>
            <a:r>
              <a:rPr lang="en-GB" dirty="0"/>
              <a:t>minutes and </a:t>
            </a:r>
            <a:r>
              <a:rPr lang="en-GB" dirty="0" smtClean="0"/>
              <a:t>3 </a:t>
            </a:r>
            <a:r>
              <a:rPr lang="en-GB" dirty="0"/>
              <a:t>‘market stalls’ to visit – so spend no more than </a:t>
            </a:r>
            <a:r>
              <a:rPr lang="en-GB" dirty="0" smtClean="0"/>
              <a:t>5 </a:t>
            </a:r>
            <a:r>
              <a:rPr lang="en-GB" dirty="0"/>
              <a:t>minutes at each market stall.</a:t>
            </a:r>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549776689"/>
              </p:ext>
            </p:extLst>
          </p:nvPr>
        </p:nvGraphicFramePr>
        <p:xfrm>
          <a:off x="251520" y="6021288"/>
          <a:ext cx="6480721" cy="640080"/>
        </p:xfrm>
        <a:graphic>
          <a:graphicData uri="http://schemas.openxmlformats.org/drawingml/2006/table">
            <a:tbl>
              <a:tblPr firstRow="1" bandRow="1">
                <a:tableStyleId>{5C22544A-7EE6-4342-B048-85BDC9FD1C3A}</a:tableStyleId>
              </a:tblPr>
              <a:tblGrid>
                <a:gridCol w="1376318"/>
                <a:gridCol w="1376318"/>
                <a:gridCol w="1376318"/>
                <a:gridCol w="2351767"/>
              </a:tblGrid>
              <a:tr h="370840">
                <a:tc>
                  <a:txBody>
                    <a:bodyPr/>
                    <a:lstStyle/>
                    <a:p>
                      <a:r>
                        <a:rPr lang="en-GB" dirty="0" smtClean="0"/>
                        <a:t>POLITICAL</a:t>
                      </a:r>
                      <a:endParaRPr lang="en-GB" dirty="0"/>
                    </a:p>
                  </a:txBody>
                  <a:tcPr/>
                </a:tc>
                <a:tc>
                  <a:txBody>
                    <a:bodyPr/>
                    <a:lstStyle/>
                    <a:p>
                      <a:r>
                        <a:rPr lang="en-GB" dirty="0" smtClean="0"/>
                        <a:t>ECONOMIC</a:t>
                      </a:r>
                      <a:endParaRPr lang="en-GB" dirty="0"/>
                    </a:p>
                  </a:txBody>
                  <a:tcPr/>
                </a:tc>
                <a:tc>
                  <a:txBody>
                    <a:bodyPr/>
                    <a:lstStyle/>
                    <a:p>
                      <a:r>
                        <a:rPr lang="en-GB" dirty="0" smtClean="0"/>
                        <a:t>SOCIAL</a:t>
                      </a:r>
                      <a:endParaRPr lang="en-GB" dirty="0"/>
                    </a:p>
                  </a:txBody>
                  <a:tcPr/>
                </a:tc>
                <a:tc>
                  <a:txBody>
                    <a:bodyPr/>
                    <a:lstStyle/>
                    <a:p>
                      <a:r>
                        <a:rPr lang="en-GB" dirty="0" smtClean="0"/>
                        <a:t>UK’S PLACE IN THE</a:t>
                      </a:r>
                      <a:r>
                        <a:rPr lang="en-GB" baseline="0" dirty="0" smtClean="0"/>
                        <a:t> WORLD</a:t>
                      </a:r>
                      <a:endParaRPr lang="en-GB" dirty="0"/>
                    </a:p>
                  </a:txBody>
                  <a:tcPr/>
                </a:tc>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4269" y="-15629"/>
            <a:ext cx="1428750" cy="1668047"/>
          </a:xfrm>
          <a:prstGeom prst="rect">
            <a:avLst/>
          </a:prstGeom>
        </p:spPr>
      </p:pic>
      <p:sp>
        <p:nvSpPr>
          <p:cNvPr id="8" name="Oval 7"/>
          <p:cNvSpPr/>
          <p:nvPr/>
        </p:nvSpPr>
        <p:spPr>
          <a:xfrm>
            <a:off x="6948264" y="1352670"/>
            <a:ext cx="2016224"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7323592" y="1652418"/>
            <a:ext cx="1440160" cy="1200329"/>
          </a:xfrm>
          <a:prstGeom prst="rect">
            <a:avLst/>
          </a:prstGeom>
          <a:noFill/>
        </p:spPr>
        <p:txBody>
          <a:bodyPr wrap="square" rtlCol="0">
            <a:spAutoFit/>
          </a:bodyPr>
          <a:lstStyle/>
          <a:p>
            <a:pPr algn="ctr"/>
            <a:r>
              <a:rPr lang="en-GB" b="1" dirty="0" smtClean="0"/>
              <a:t>Skills:</a:t>
            </a:r>
          </a:p>
          <a:p>
            <a:pPr algn="ctr"/>
            <a:r>
              <a:rPr lang="en-GB" dirty="0" smtClean="0"/>
              <a:t>Describe</a:t>
            </a:r>
          </a:p>
          <a:p>
            <a:pPr algn="ctr"/>
            <a:r>
              <a:rPr lang="en-GB" dirty="0" smtClean="0"/>
              <a:t>Explain</a:t>
            </a:r>
          </a:p>
          <a:p>
            <a:pPr algn="ctr"/>
            <a:r>
              <a:rPr lang="en-GB" dirty="0"/>
              <a:t>A</a:t>
            </a:r>
            <a:r>
              <a:rPr lang="en-GB" dirty="0" smtClean="0"/>
              <a:t>nalyse</a:t>
            </a:r>
            <a:endParaRPr lang="en-GB" dirty="0"/>
          </a:p>
        </p:txBody>
      </p:sp>
      <p:sp>
        <p:nvSpPr>
          <p:cNvPr id="11" name="Down Arrow 10"/>
          <p:cNvSpPr/>
          <p:nvPr/>
        </p:nvSpPr>
        <p:spPr>
          <a:xfrm>
            <a:off x="6858508" y="3429000"/>
            <a:ext cx="2195736" cy="33123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Walkers </a:t>
            </a:r>
            <a:r>
              <a:rPr lang="en-GB" dirty="0"/>
              <a:t>and Talkers:</a:t>
            </a:r>
          </a:p>
          <a:p>
            <a:pPr algn="ctr"/>
            <a:r>
              <a:rPr lang="en-GB" dirty="0"/>
              <a:t>Get back together and complete your work sheets!</a:t>
            </a:r>
          </a:p>
        </p:txBody>
      </p:sp>
    </p:spTree>
    <p:extLst>
      <p:ext uri="{BB962C8B-B14F-4D97-AF65-F5344CB8AC3E}">
        <p14:creationId xmlns:p14="http://schemas.microsoft.com/office/powerpoint/2010/main" val="4013266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06820"/>
            <a:ext cx="4906888" cy="1143000"/>
          </a:xfrm>
        </p:spPr>
        <p:txBody>
          <a:bodyPr>
            <a:normAutofit fontScale="90000"/>
          </a:bodyPr>
          <a:lstStyle/>
          <a:p>
            <a:r>
              <a:rPr lang="en-GB" dirty="0" smtClean="0"/>
              <a:t>Review:</a:t>
            </a:r>
            <a:br>
              <a:rPr lang="en-GB" dirty="0" smtClean="0"/>
            </a:br>
            <a:r>
              <a:rPr lang="en-GB" dirty="0" smtClean="0"/>
              <a:t>What </a:t>
            </a:r>
            <a:r>
              <a:rPr lang="en-GB" dirty="0"/>
              <a:t>was </a:t>
            </a:r>
            <a:r>
              <a:rPr lang="en-GB" dirty="0" smtClean="0"/>
              <a:t>life like in Britain in 1951?</a:t>
            </a:r>
            <a:endParaRPr lang="en-GB" dirty="0"/>
          </a:p>
        </p:txBody>
      </p:sp>
      <p:sp>
        <p:nvSpPr>
          <p:cNvPr id="3" name="Content Placeholder 2"/>
          <p:cNvSpPr>
            <a:spLocks noGrp="1"/>
          </p:cNvSpPr>
          <p:nvPr>
            <p:ph idx="1"/>
          </p:nvPr>
        </p:nvSpPr>
        <p:spPr>
          <a:xfrm>
            <a:off x="251520" y="1988840"/>
            <a:ext cx="8229600" cy="4525963"/>
          </a:xfrm>
        </p:spPr>
        <p:txBody>
          <a:bodyPr>
            <a:normAutofit fontScale="77500" lnSpcReduction="20000"/>
          </a:bodyPr>
          <a:lstStyle/>
          <a:p>
            <a:r>
              <a:rPr lang="en-GB" sz="5400" dirty="0"/>
              <a:t>Literacy</a:t>
            </a:r>
            <a:r>
              <a:rPr lang="en-GB" sz="5400" dirty="0" smtClean="0"/>
              <a:t>:</a:t>
            </a:r>
            <a:endParaRPr lang="en-GB" sz="5400" dirty="0"/>
          </a:p>
          <a:p>
            <a:r>
              <a:rPr lang="en-GB" dirty="0"/>
              <a:t>You are a British </a:t>
            </a:r>
            <a:r>
              <a:rPr lang="en-GB" dirty="0" smtClean="0"/>
              <a:t>journalist writing for the New York Times. The newspaper are doing features about the year 1951 as it was the year the first colour TV broadcast from the Empire State building.</a:t>
            </a:r>
            <a:endParaRPr lang="en-GB" dirty="0"/>
          </a:p>
          <a:p>
            <a:r>
              <a:rPr lang="en-GB" dirty="0" smtClean="0"/>
              <a:t>Your editors has asked you to write a 200 WORD ARTICLE all </a:t>
            </a:r>
            <a:r>
              <a:rPr lang="en-GB" dirty="0"/>
              <a:t>about what life is like </a:t>
            </a:r>
            <a:r>
              <a:rPr lang="en-GB" dirty="0" smtClean="0"/>
              <a:t>in Britain in this year.</a:t>
            </a:r>
            <a:endParaRPr lang="en-GB" dirty="0"/>
          </a:p>
          <a:p>
            <a:r>
              <a:rPr lang="en-GB" dirty="0" smtClean="0"/>
              <a:t>Aim: try to write ANALYTICALLY about all the four key themes we have investigated today. Try to focus on using lots of subject specific vocab and new words you have learnt today:</a:t>
            </a:r>
          </a:p>
          <a:p>
            <a:r>
              <a:rPr lang="en-GB" dirty="0" smtClean="0"/>
              <a:t>Develop suitable headline to accompany your article</a:t>
            </a:r>
            <a:endParaRPr lang="en-GB" dirty="0"/>
          </a:p>
        </p:txBody>
      </p:sp>
      <p:sp>
        <p:nvSpPr>
          <p:cNvPr id="5" name="AutoShape 2" descr="data:image/png;base64,iVBORw0KGgoAAAANSUhEUgAAAPsAAADJCAMAAADSHrQyAAAAh1BMVEX///8AAADw8PC7u7v7+/vz8/OOjo6hoaGYmJjs7Oyqqqrj4+P4+Pjm5ubBwcFsbGzc3NxjY2ODg4M0NDTNzc2UlJSfn59xcXGysrIqKiodHR1YWFjV1dXe3t7Kysq1tbVSUlJ5eXlwcHAuLi4jIyNLS0s/Pz8NDQ0XFxdVVVVBQUE5OTkLCwuHkH/jAAASQ0lEQVR4nO1d62KyMAyl3FREFLwMJ6LMyzbd+z/fRy9pU8SJ6Mbw8/zYRBB62jRN0rQYxhNPPPHEE0888cQTV8J0/KaL0BT8wB1vXbPpYvwCJu56H06Dnv7tjJBZM+X5Paw2RGA3W+ITR0IidNixf7lgP4+QYMzdRJ7Z5ccjOLCHpJHi/SR06hQfUeDQMyt64IrL+rlwNFjKH8HqhDqX/pdozT4s+GUW/dxsSe+PeTl3iTW7KiIPyL1/gTp5yS8yd+QRuQeXuHuGkcLnpgt7Z7B+PEvTeLgp594DgX887rRN++yT3fdOVT5X89Fjcvd18yWZrjXq/Jz1mNyNjMTi08AN6D87dQ+C69biZx6Vu//OrZfkk0zkl2bihVlXHj8qd8MPcxu+F5KdsNZHb+yf1VeXPCz3nD0d6Q78c/opKMYjdcEDcze6OS/mqsdHSTFGHt0Dc6dD2CqX+ymmeJ67F5XcI4fd/eFy/gBmhEr8KOuSStxdQjplt0nH7Yt0MKs2y2a+UYn7kHApKaDHvm9ZjMthrNjIXoG7I7yaSeEuM/519lulvg8yVWaN+6psjBtIgy+vmYEM8KTjufq6PRioZte4J2SsIpfAPcgSSd4MhiKIPcrN4In4dvf7DOojQ82FuHuaYAP3rjhB8eXxcwPW0fsd8bXVBIl68DkP3oKKO68Rqc+xrsu0ngGHI0O4wNsmWNRDgAssWQ1E910IqdbGuAM+MN6BO0h9ewZ5l5V3zg9Qiy7ofwjR6tyXGvdX4C7jvb3iM/4qDqXtnmOKu67GvX+GO4wBp2P/H8UXK+4HP9B6cjdVV1XibjCT+LU48v9dCB4DfCDG93M27Vnudv554fxm6W+D4HE6vp+3589yzxVnqaH/VyF4lNh1wn83qeqqxr0Xjoq3/9PYYiL845gLgeDu0n+VuFvDliUrLAQRZqTRD/tAnOEybzJVcJn70ohaJe8U4LNv6IFscwrOPSQ0ineZu9UyeacAa4xqqWAeoDNM5lfkSD9f5v7yy+W+B/x3IL8a6kYJbfe8Zqb0cxWZbyEy4E4KmirnTh1W5qNXHOME+kZLoOag93rAKR7Qqbox+3yZ+1z9uOMabcFQkie4uxsW8024k36ZO3kdiN9lLfLge4o7CVWakbdFBGGSPj/tFLh/yB8zUTcXrer5WsLNZmpNJtYM/FEuCYkkmEyGtsbdXajf5jUThC1LQ4vIOXBTt4u+6UqZf8/P+MNERAAYJt32dHXA2xnqn/SkHyaW/IbKgQhXvuYfHWrsd4h2um1wSRlEdpkvE2545FZ0fhWRharZtyZio6Es4wgH3lhbi74c89NoUo4bh2+/W+T7wZ4WmL/ojbhUQVvR/S39bLtc9wJ8byeJb9wT8e3LEJYwCLQAzWDcnlBVOcyk40bRdPW9UXoi8v8PhOfXsjjFfcB7Rnr5wscDN4RaE4O/Jxj1fftiNDfDj8c583UbrbebkXa6q8l/qeSeeOKJJ5544oknnqiOmwzGweB8cNz58yElt340xHfnhLy+FEIuJqyBite173wC2y9pohtzjHoHUju234e55Fj7ekciJgsJpA/ejuXbByHjSAT0HJFVG77fNPtKs3TrckeTajiswMKKmedluc99S9EQZDyXkzZZJHtAk2mTb3/3HRw2BVaXO5pMJaoB8GTTnWKL6JYsbMW4i6kL5tfXcO5TPt1XkzueS+UzSRQd/O19AmwWuiNL0aHcZ/BNx7DDq1vfhuqsyR0XSaa9a3Mt98npt9/dSSzvSSNX5sxAM7HR2/XTUlKSanKfEWugZkt511YrHPSOcAsS2nNkehLt8U42nKHH1JmRg8qsyT3ycJmYuusPHTXPcrK0pyZiNpLtpYjn3Bdoa4Ca66Reb+PO/srZ1K3NygS5E8W5NYz+VRkiPK8kRNxNuiRudBv36CbuvExqEVOudLj5kcQvWXC+QMG4zsg0xNzZGLe8iXv3Ju4cA6V1lOGVfqPgo6IpVA2n3M3GufdjuWeDGs2D8wNuROpNq51y7zXP3VNSDxlf33BnY2CdrKi/yV1lzgzhy/Pcmbqukwf7R7mrhgcdVsI9Ye6NWfpErf+vyqlcw71E3Ujtyj3u3gl38JO8Kzpkzl2Nc2Ibg1PuTsYzaaCadmgA9HdYELrkvbRLVOc+CE+1aQTZWAmZ5eSibpF7bqRSO2K0XlTkndeiaXmwzpFCPKHInVlRlK7zBVfK0vWoOyafGKG71OLuc5+ve/JjVqPUKHg/vubWoc6dyePXcQ6e4mWkVMXTi6UDMy7jnvD1cCwlSpl9YlQQo/TBwQzzktsvejyoIndp+OOF4WwYfvWRSZAUuKv9hSqGQ/gPWEVBcq+oNszdzL7kA7ENzC+VpikNQ9jSVhgOwoIkv1Thno6J7H+wg4rhCHN4p9K3twVdJ9caV11L7yIKyqezC9xzkbC+4OEGzhWlawOVf5Y7Q85BHS00ldP3Mlhf9I1tk1KhUjxoUmJuPQ9kXu4LbiHMXXnjX9XGDEfdx1BrdfmSB8k9pg9OoDiWqAyBJRJC8uEYptrVTqt+Ezms3Jd5zx9qSjnl5Q32ou5VfS6XoZG8Ka8HfrE2dO6Z9Aor5nZAU3PuaHm+4m7xxpoYR35qy4RCplBT7dMTfN+pXWSDNtA0VU9ljBPwZeL14k0+0sRNYWMX783wIyRqPf6JmSGI+2xu9CJa1GFVbxgaUyhG2TaZ4i54TWRpOCewhZjmFcEOtjoIBgw9xIm8YnJe5hF31RAQ0xSHfaM/HUZ88Ffc+1y3DvrVo756u6NlICPJ/Qjc5dNZMaFomLsYIAR3rOKRdtS567oOczeWH1rZoGfhWIrifiRXW9n0YYfETmBAzKAonyXcoZwRLmY17jiRnkj/3fKW59td1rUoG7j6pdyZPXAwrkPEbtYH7kpZTk65iyizixnW5+6EOy+N1jA7cAv3qZCJazdO2GjcVRB9X8KdWgDvEMS6ijvVFVnS+9S40xNndd013F3YNHJgXAXbDTF3uaKZWOkp94B8OoULq3G387HJUApSxqy+0XXXcAe74fqYso+5y4F1HqQn3Kdo26mruOdKlQ4dl2zaujIvVWmNbbEQd2MM99lNCtx7IQ7aXsfdmGyCH+PuqujD9RF1zF1NTBS4p6E2dl7JnbrbP8dddp3rpR5zV2aIxj11C/J0NXfjB7mrrnp1toDGXapejfuhaCX/Le7KF7lW6jXu0n4r9vc/zV06VNdJvd1LNXmGmNRZ7r7997irmFt1qbfjTzo6biI0zRKVcN8pX7zPlN5PcjdrcFdri6s6cmg57471aErRL+FOxqDlLW1blwHifsTcX2/gvumd545tNxjf2YH0etfVqOtLOvPSdJkxNyvhTj54fcKuJOLbEHEXq/4Uv7rcuTjp3KFD484nuH/RktkqhYRu/n5x/ljPPMg9NEt0/C/5lImMEbFonB8W7Hly7CGboAtnFqWCd4k7SnpIZChRyI8MFU1o+FC/39Y0hgM1yBPHupwoQ4qYihMr4N5xjUydHiVy1ykV0iYpChMO2V0/zkzpXODe7aK0h4Bx70LPQRIaJyFXPiowuw1pV1CBrsv67uRlGaq29py7Q0lMSy5IhignZ9hRdzqatshOu4r7NmdjrkTeFYcVkkxGHV8mpop68VKYofKMd7xJYJCvkCKEc6woQnUqJahnyWaVWWiei2MxqZanMjwfKzzlDlK+hkt8tYt9qAIxE9oO4GmIGZGcL1Q5FFzohCrBSvGY3brwfHFOqQuxP6MaXpjMiRDl0dTK/N28PLgcVKs4jDs0MxJSMcJuTrUVfwTOeUiRHFDQnrGpFKJmlvs47yn+6j3/oEnqSNOo9Bnrkwk+n8Yi5DQcK/Pbdw/uj3edVWDFHfcl85Kcew8q7Atf1ilUhkIIw58ElTdslG6xIfIdmK7g9/LHH4VSv2m9Zlk+0RvhMlpk+93IYke4yZZxtICQA5nrRnhAihM6gGxdVCWJPvEXhEY10O4C0+1OMd7jTLUaPlOb2q++ycbO+/f4JKQ08oaH+et4cbJG9je2MNz+4lZaxzNeRlOrJXO9+P5L20TOtGFEwO+PkqSpTayWcxgafxrUYEBP8ntWN5zz+c3XWUPb+nh7kqU//2xmbx5YEzvJKvqUG8Dx8aw1G5jVAdjaY21OUqGdG9xUg1NOWaJ6hkwLsbtA/pEbvnOB+0NvifA/c0/LGG/XQ5HvcOU0YstQiBYcs3gkVqERsYTmgTGABS7bbJYg3UZb/s8vvrwdzmg0OnHRFg8+xH2DXuterHM3+ONF/XWRLUf/ueXPEy1DGh2Os0e2xiUmsyiKi7rJunHJShvgy4mQ0NNs0G7LXgN2PZJXbJMeZop+8OiW2ek7z/eukH46xbBp2V7aV6H8bd+LbtzhE2UPrO9OJm2LYNzNqvMircJnFe6D7UO6JWcCrBI02YbNAbfxpSkXQCPq82lnei7o6MpJ+Mcb69/lpNKk8JZ7Dkdl77TuJb+X8InX7zlBNNepT9BKo4dr+ECZbgmzY/qxXCxJDszOEd2h6mrUFiEU74a05uoVf73A/dwsIpFyYLNcvBa9JaY6QppKkxyl9Zoyq85GzWx+3bI51Z/GkiXVCK6rPW9hE2u2/vvDbrZNVyPz1XGdD5Bu51e1emNbuNN1vrTTQ6D9tN2/T5XBkbnzYbp+WZ6Ry51Gvymr0aHDWmqkGaQvnnK312PtJ/ZuqA5c5O4EatM0Hfa0JDclmYuMt7czv/pxUItmHgxXhneOuznWXxZDjyHxz8mH/zlIBQ2ClAblA1q/BXUp9mpbeNNNU5F8lli+oEl3nTPc+x+6ZbNkmSU8P3nEPos9EMMzJlCPn9AXtgbYk2imv/PQBeuLGndfBmxgppXt0IaWsNPkURCVNb0TxH/oLzuq39tTYInyUgchwZsoNhMgYXnA3LTTuLswrKlE8omxDH10HKMNG8PcNpIHgT1UyZurLfGEJnmFCvFpgmygcsObeU06b3beeRF3OwRBjGK1iDrOO31kqZUAa1PNvu89lH+ilhsGNPgTQzo27w7+TDxGkA8besccz93n3U1x789llSQoqzwfiWggW+aZRFgq8gqDPfyk6Z/sxaH2KvhAVrEZHTfrIG7o3TQ87zcocIcWFBkjIJyg2yN0LMU+bzsHejxwH8IhrE9jQ6PiztBv6G1MokzcaUEyzxnJQUlwkCNRiOoCFg5Que3p+znAxjeeWqRBn6Rz7zUVELLOcKdNfVQmS1TgPkPcoUlZn52e4w47DK2NAnd7fqi119nt6GDZ1vT8BJuZRe7dEu5Mh5/nzmv5jV6FufsH0pSPGOGyaty1fcrvwJ2Zj3yAF9w/+rmy22jX/yoEKW6d69xnp5fdxL1PxiK1WA6SidzTqQmbVixP+2AFB+5sxAOblnX6e3CPpTpHBoL81ECWBgzPbIQV3BfMrxTcHWaO3M7dz5DJrjacljHgBrjDs5liY9whQ0jIfDRFha3PfRRqk9uuoK7spga4y0lYarx7ijm0+1IYtjdy94rmC63mDr5VE5lJwJ02fLZGgw3nvufjz43cx6cZxRY4ddPmuMtdVOJY2+qFy/xQvOD6HrpOhwffNchdOWKFAtJ2j2D0uyN3vi92p7jbVCPZeHIR44e+sMfsGBkBw/NG7nOl6Bym9FYdw7a549okd5R7oC33tV06+H7wA8FdRhuFPc/GP82e7+oXwiaecjeLhHn2E3dEJ/l2tGKb5I5XvKzVDITp4gaEARnaU/hxW+qFwIYVzEQApy6XkN4AcRfeEtf3zgJW/K/9ZrmrXZtpU3iJ6ZsJ7F8OkekMzqeGnaHtWucOTckQSPBLR6b+omcM5KYavGoyLlmZMud2+uZ5v47i7hgIQlQ9uZsaSanVJ6uCrJGB+qFtbLG26c4p6NUTgbnmi/7V/hWUNB3pa7yQ4144u9ZJRBfclXqJwpEJJzQ8XY8PZvGcdgAZfqQ9nv4cVazYzaKQ3TQkx0anOWNSCrDAaaukihIFF+YtC0nyzvvKIxCiHpVfJgdRGYud6U9pOnkxKWRbMDJ6c7DmlaapQzsBbAuUyWowRE3g7itEBgWtWSUKjbJoKGiDYE+L1KdFzRuprWIMpiHlTFSu9reKQlZMzKFO+hi5MtSH6LOt3+u93eL+cDpjRXzTKRlzQs3yS8Zo5kVrvbBIyNno05ALIRfT/d9ZPdezosVut37z6rxz4gqY79duOftAMNdv//FqmmVDUzFPPPHEE0888cQTT/xR/AMhHOq6Vn9ieQ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age result for new york tim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Image result for new york tim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2" name="Picture 8" descr="http://www.israelusa.net/wp-content/uploads/2014/11/new-york-times-building-hed-2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60337"/>
            <a:ext cx="3198175" cy="2389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889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838</Words>
  <Application>Microsoft Office PowerPoint</Application>
  <PresentationFormat>On-screen Show (4:3)</PresentationFormat>
  <Paragraphs>132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Britain  in 1951 Learning Objective: What was it like to live in Britain in 1951? </vt:lpstr>
      <vt:lpstr>Key terms, ideologies and concepts</vt:lpstr>
      <vt:lpstr>Definitions Now use this information sheet to add more key words to your political spectrum</vt:lpstr>
      <vt:lpstr>Groups</vt:lpstr>
      <vt:lpstr>Groups</vt:lpstr>
      <vt:lpstr>Market Stall</vt:lpstr>
      <vt:lpstr>Review: What was life like in Britain in 1951?</vt:lpstr>
      <vt:lpstr>ILT</vt:lpstr>
    </vt:vector>
  </TitlesOfParts>
  <Company>Beverley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Brownell</dc:creator>
  <cp:lastModifiedBy>S Brownell</cp:lastModifiedBy>
  <cp:revision>8</cp:revision>
  <dcterms:created xsi:type="dcterms:W3CDTF">2015-06-30T14:15:36Z</dcterms:created>
  <dcterms:modified xsi:type="dcterms:W3CDTF">2015-07-02T12:16:20Z</dcterms:modified>
</cp:coreProperties>
</file>